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7" r:id="rId2"/>
    <p:sldId id="266" r:id="rId3"/>
    <p:sldId id="301" r:id="rId4"/>
    <p:sldId id="286" r:id="rId5"/>
    <p:sldId id="302" r:id="rId6"/>
    <p:sldId id="303" r:id="rId7"/>
    <p:sldId id="305" r:id="rId8"/>
    <p:sldId id="306" r:id="rId9"/>
    <p:sldId id="307" r:id="rId10"/>
    <p:sldId id="309" r:id="rId11"/>
    <p:sldId id="310" r:id="rId12"/>
    <p:sldId id="311" r:id="rId13"/>
    <p:sldId id="314" r:id="rId14"/>
    <p:sldId id="315" r:id="rId15"/>
    <p:sldId id="316" r:id="rId16"/>
    <p:sldId id="317" r:id="rId17"/>
    <p:sldId id="318" r:id="rId18"/>
    <p:sldId id="346" r:id="rId19"/>
    <p:sldId id="349" r:id="rId20"/>
    <p:sldId id="320" r:id="rId21"/>
    <p:sldId id="321" r:id="rId22"/>
    <p:sldId id="322" r:id="rId23"/>
    <p:sldId id="323" r:id="rId24"/>
    <p:sldId id="325" r:id="rId25"/>
    <p:sldId id="312" r:id="rId26"/>
    <p:sldId id="313" r:id="rId27"/>
    <p:sldId id="324" r:id="rId28"/>
    <p:sldId id="344" r:id="rId29"/>
    <p:sldId id="326" r:id="rId30"/>
    <p:sldId id="327" r:id="rId31"/>
    <p:sldId id="288" r:id="rId32"/>
    <p:sldId id="338" r:id="rId33"/>
    <p:sldId id="339" r:id="rId34"/>
    <p:sldId id="340" r:id="rId35"/>
    <p:sldId id="342" r:id="rId36"/>
    <p:sldId id="343" r:id="rId37"/>
    <p:sldId id="337" r:id="rId38"/>
    <p:sldId id="336" r:id="rId39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1D28E8-F06E-41EE-8A41-33349B9D9A8B}" v="566" dt="2025-05-12T02:06:03.2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1020" y="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AAC74A-664E-43D3-859E-B35855730D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10C658-31F9-4A67-8267-E3463B262A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3AD794A-17F4-48F7-A14F-39DCAE09195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BBBF1-3A7A-4F4B-8592-578ABE65B7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2F046-B531-4374-9A89-AC21BCA06E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D2DFAA7-D3C3-4D01-9299-453E25D16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27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594C6A87-CC60-415C-BFEE-13D1CAD6861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DC51814-3B91-4036-94D2-3977634EE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25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12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A410C-E076-ABAD-CDA3-A48BD671E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21A6DA-D99D-4854-93F0-D888D136D3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52D907-826D-50DE-4F59-6505D39F31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1E229F-D55B-D720-A5D8-A1C17A8ABA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70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43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55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24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8905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93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639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94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5082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98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806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552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63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03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02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44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13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53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33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94810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anchor="ctr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76250"/>
            <a:ext cx="5795963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9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51380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98" y="3073967"/>
            <a:ext cx="5272764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1" y="1016000"/>
            <a:ext cx="5138058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6EB3B-6A54-45E7-B23D-F9515CC15D12}"/>
              </a:ext>
            </a:extLst>
          </p:cNvPr>
          <p:cNvSpPr/>
          <p:nvPr userDrawn="1"/>
        </p:nvSpPr>
        <p:spPr>
          <a:xfrm>
            <a:off x="0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10354-15BA-4B22-B7CF-3D5BFA5C722D}"/>
              </a:ext>
            </a:extLst>
          </p:cNvPr>
          <p:cNvSpPr/>
          <p:nvPr userDrawn="1"/>
        </p:nvSpPr>
        <p:spPr>
          <a:xfrm>
            <a:off x="2162630" y="873210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5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70" y="1783832"/>
            <a:ext cx="4402592" cy="329033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620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1584"/>
            <a:ext cx="1051560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2E6F7-3BE5-4484-A73E-3EFDB734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68071"/>
            <a:ext cx="10515600" cy="80554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AEFA0-9379-4E32-9D66-976465036916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FFB43B-30D9-4055-B912-4E3C85B03657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14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7479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62233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3340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0" y="0"/>
            <a:ext cx="12191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0D70C6-13FD-45D4-8FB6-26C56B8FF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ED78A-2A17-41C4-9030-D406C56DDF4A}"/>
              </a:ext>
            </a:extLst>
          </p:cNvPr>
          <p:cNvSpPr/>
          <p:nvPr userDrawn="1"/>
        </p:nvSpPr>
        <p:spPr>
          <a:xfrm>
            <a:off x="5795961" y="3914082"/>
            <a:ext cx="600075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54458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6C789F-805A-4494-8430-C63414191AC2}"/>
              </a:ext>
            </a:extLst>
          </p:cNvPr>
          <p:cNvSpPr/>
          <p:nvPr userDrawn="1"/>
        </p:nvSpPr>
        <p:spPr>
          <a:xfrm>
            <a:off x="371475" y="1526382"/>
            <a:ext cx="3595688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8224838" y="1526382"/>
            <a:ext cx="3595688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6" y="1724025"/>
            <a:ext cx="314325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282" y="1712119"/>
            <a:ext cx="314280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7163" y="1233488"/>
            <a:ext cx="4257675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87661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1357414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48474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1018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050855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3808206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08236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386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9563" y="3118775"/>
            <a:ext cx="2927311" cy="30819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3118776"/>
            <a:ext cx="2926800" cy="308192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58960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091" y="2424864"/>
            <a:ext cx="4132800" cy="2833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2820" y="2424864"/>
            <a:ext cx="4131850" cy="28321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6958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11057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21609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14473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59956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71FC10-F7C3-4841-A705-B83FDE093009}"/>
              </a:ext>
            </a:extLst>
          </p:cNvPr>
          <p:cNvSpPr/>
          <p:nvPr userDrawn="1"/>
        </p:nvSpPr>
        <p:spPr>
          <a:xfrm>
            <a:off x="9398000" y="0"/>
            <a:ext cx="279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60350"/>
            <a:ext cx="11891963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35085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445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4445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86099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86099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618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636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636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30620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30620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8851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50443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8" y="2910543"/>
            <a:ext cx="5058000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8" y="3523420"/>
            <a:ext cx="5058000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142" y="2910543"/>
            <a:ext cx="5058397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142" y="3523420"/>
            <a:ext cx="5058397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4194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7" y="3634443"/>
            <a:ext cx="5630165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7" y="4247320"/>
            <a:ext cx="5630165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6" y="3634443"/>
            <a:ext cx="5582064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6" y="4247320"/>
            <a:ext cx="5582064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1593850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15424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0169" y="3956706"/>
            <a:ext cx="5109021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0169" y="4569583"/>
            <a:ext cx="5109021" cy="141211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6" y="1462743"/>
            <a:ext cx="5108400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836" y="2075621"/>
            <a:ext cx="5108400" cy="13914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654903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8786417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451739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9" y="164210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9F3577-4130-4F32-9302-DA8838D30560}"/>
              </a:ext>
            </a:extLst>
          </p:cNvPr>
          <p:cNvSpPr/>
          <p:nvPr userDrawn="1"/>
        </p:nvSpPr>
        <p:spPr>
          <a:xfrm>
            <a:off x="10337800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571500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2429505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818698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</p:spTree>
    <p:extLst>
      <p:ext uri="{BB962C8B-B14F-4D97-AF65-F5344CB8AC3E}">
        <p14:creationId xmlns:p14="http://schemas.microsoft.com/office/powerpoint/2010/main" val="493388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3037322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6337101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371475" y="1233488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BF167-B9E6-4F02-9FA8-3CA79D552F0E}"/>
              </a:ext>
            </a:extLst>
          </p:cNvPr>
          <p:cNvSpPr/>
          <p:nvPr userDrawn="1"/>
        </p:nvSpPr>
        <p:spPr>
          <a:xfrm>
            <a:off x="3286186" y="1233488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8694DE-D82B-49DB-8A45-D1DD4C9BCEF1}"/>
              </a:ext>
            </a:extLst>
          </p:cNvPr>
          <p:cNvSpPr/>
          <p:nvPr userDrawn="1"/>
        </p:nvSpPr>
        <p:spPr>
          <a:xfrm>
            <a:off x="6200897" y="1233488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7C1370-8D38-4641-8D37-30A1218A4372}"/>
              </a:ext>
            </a:extLst>
          </p:cNvPr>
          <p:cNvSpPr/>
          <p:nvPr userDrawn="1"/>
        </p:nvSpPr>
        <p:spPr>
          <a:xfrm>
            <a:off x="9115608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3EDDE5-9B23-44D7-8546-0B2365B42B16}"/>
              </a:ext>
            </a:extLst>
          </p:cNvPr>
          <p:cNvCxnSpPr/>
          <p:nvPr userDrawn="1"/>
        </p:nvCxnSpPr>
        <p:spPr>
          <a:xfrm>
            <a:off x="591252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D259D5-D3C0-4B60-B2D9-9B6DFFD270D8}"/>
              </a:ext>
            </a:extLst>
          </p:cNvPr>
          <p:cNvCxnSpPr/>
          <p:nvPr userDrawn="1"/>
        </p:nvCxnSpPr>
        <p:spPr>
          <a:xfrm>
            <a:off x="3505963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10C392-9E34-4640-AC70-210A1B8C47B5}"/>
              </a:ext>
            </a:extLst>
          </p:cNvPr>
          <p:cNvCxnSpPr/>
          <p:nvPr userDrawn="1"/>
        </p:nvCxnSpPr>
        <p:spPr>
          <a:xfrm>
            <a:off x="6420674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A92E0B-B060-48FA-A650-36894FF4B216}"/>
              </a:ext>
            </a:extLst>
          </p:cNvPr>
          <p:cNvCxnSpPr/>
          <p:nvPr userDrawn="1"/>
        </p:nvCxnSpPr>
        <p:spPr>
          <a:xfrm>
            <a:off x="9335385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9056F2B-EAFD-4A57-BB92-D14816C84D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E65006DE-F797-4019-BB72-F484F9FE7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9813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0947D252-5545-4406-8764-B7712464DA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4524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DD89F80C-C1D7-4F63-BAD2-F4EE1F9A16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59235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50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5963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674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5385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1080789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33588" y="561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1034" y="2847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Picture Placeholder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33588" y="5133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01425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364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Picture Placeholder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6711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08135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4955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508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872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27571" y="1437538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4" name="Picture Placeholder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27571" y="27156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27571" y="4043892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27571" y="53682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280925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" y="1713955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51" name="Picture Placeholder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5473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Picture Placeholder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15151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Picture Placeholder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151" y="1713954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277322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4" y="1660868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D9ECBB-3A0A-409C-B1C0-C8F4C3087894}"/>
              </a:ext>
            </a:extLst>
          </p:cNvPr>
          <p:cNvSpPr/>
          <p:nvPr userDrawn="1"/>
        </p:nvSpPr>
        <p:spPr>
          <a:xfrm>
            <a:off x="3316099" y="1660868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B4FA2C-0414-484D-95CD-C5E17E33E238}"/>
              </a:ext>
            </a:extLst>
          </p:cNvPr>
          <p:cNvSpPr/>
          <p:nvPr userDrawn="1"/>
        </p:nvSpPr>
        <p:spPr>
          <a:xfrm>
            <a:off x="6260723" y="1660868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0DE753-6478-4950-8F99-15952FCB6521}"/>
              </a:ext>
            </a:extLst>
          </p:cNvPr>
          <p:cNvSpPr/>
          <p:nvPr userDrawn="1"/>
        </p:nvSpPr>
        <p:spPr>
          <a:xfrm>
            <a:off x="9205348" y="1660868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4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4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6099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6099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0723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0723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5350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5350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8847343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5653828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00613" y="1233488"/>
            <a:ext cx="699135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28258E-48B5-471F-BC61-B45FB2CA51BA}"/>
              </a:ext>
            </a:extLst>
          </p:cNvPr>
          <p:cNvSpPr/>
          <p:nvPr userDrawn="1"/>
        </p:nvSpPr>
        <p:spPr>
          <a:xfrm>
            <a:off x="371474" y="1233488"/>
            <a:ext cx="4419187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7FAC3-5109-4D5D-8105-FC4831339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1450975"/>
            <a:ext cx="4065588" cy="4552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9679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115204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5895297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7450621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675" y="1233488"/>
            <a:ext cx="39512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405930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81415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79473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39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0622" y="1362696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0682" y="3781218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08643" y="1367561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98703" y="3786083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02084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283791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575380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3DD3-9184-4434-93FC-DDB3E5B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02458-F7EC-4A75-A897-E73CF8028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31584-D229-4F6C-BA8E-36782FDA8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B7AE8-665C-4FF6-B292-B525984D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189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ACFC-0D65-4857-AAEE-904747F3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594C5E-E06C-488C-AC82-331C53B94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C8C27-FA57-408C-8D6B-844D81BC8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8A18F-96D4-4F1F-BF6B-EDFACBF8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160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D56268A4-B555-72BE-6160-318763ECA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D44DBA-D665-923B-A38C-C68A9C03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86000"/>
            <a:ext cx="9144000" cy="2286000"/>
          </a:xfrm>
        </p:spPr>
        <p:txBody>
          <a:bodyPr anchor="ctr" anchorCtr="0">
            <a:noAutofit/>
          </a:bodyPr>
          <a:lstStyle>
            <a:lvl1pPr algn="ctr">
              <a:defRPr sz="4400"/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21550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9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38299"/>
            <a:ext cx="5346700" cy="43815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7717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603500"/>
            <a:ext cx="5495926" cy="357346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/>
              <a:t>Add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/>
              <a:t>Add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40533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619500"/>
            <a:ext cx="3997325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060ACE-E228-45FD-83E3-FF4D1CCF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AF9FF-2A4E-41E6-956B-69BC625C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1233488"/>
            <a:ext cx="11520487" cy="494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1F87C-C7F2-4F14-86B1-854B7B0C580E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D9470-E137-41DF-A5CA-C7B4B9856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DC2DEF-D2FE-4B45-ABA4-9F153FD1C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AB12CC-D752-4664-B92F-BAEFF0416B7E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8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51" r:id="rId13"/>
    <p:sldLayoutId id="2147483670" r:id="rId14"/>
    <p:sldLayoutId id="2147483671" r:id="rId15"/>
    <p:sldLayoutId id="2147483672" r:id="rId16"/>
    <p:sldLayoutId id="2147483673" r:id="rId17"/>
    <p:sldLayoutId id="2147483652" r:id="rId18"/>
    <p:sldLayoutId id="2147483674" r:id="rId19"/>
    <p:sldLayoutId id="2147483675" r:id="rId20"/>
    <p:sldLayoutId id="2147483676" r:id="rId21"/>
    <p:sldLayoutId id="2147483677" r:id="rId22"/>
    <p:sldLayoutId id="2147483655" r:id="rId23"/>
    <p:sldLayoutId id="2147483678" r:id="rId24"/>
    <p:sldLayoutId id="2147483679" r:id="rId25"/>
    <p:sldLayoutId id="2147483680" r:id="rId26"/>
    <p:sldLayoutId id="2147483681" r:id="rId27"/>
    <p:sldLayoutId id="2147483653" r:id="rId28"/>
    <p:sldLayoutId id="2147483682" r:id="rId29"/>
    <p:sldLayoutId id="2147483683" r:id="rId30"/>
    <p:sldLayoutId id="2147483684" r:id="rId31"/>
    <p:sldLayoutId id="2147483685" r:id="rId32"/>
    <p:sldLayoutId id="2147483654" r:id="rId33"/>
    <p:sldLayoutId id="2147483686" r:id="rId34"/>
    <p:sldLayoutId id="2147483687" r:id="rId35"/>
    <p:sldLayoutId id="2147483689" r:id="rId36"/>
    <p:sldLayoutId id="2147483688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656" r:id="rId51"/>
    <p:sldLayoutId id="2147483657" r:id="rId52"/>
    <p:sldLayoutId id="2147483703" r:id="rId5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orient="horz" pos="4133" userDrawn="1">
          <p15:clr>
            <a:srgbClr val="F26B43"/>
          </p15:clr>
        </p15:guide>
        <p15:guide id="4" pos="7491" userDrawn="1">
          <p15:clr>
            <a:srgbClr val="F26B43"/>
          </p15:clr>
        </p15:guide>
        <p15:guide id="5" orient="horz" pos="640" userDrawn="1">
          <p15:clr>
            <a:srgbClr val="F26B43"/>
          </p15:clr>
        </p15:guide>
        <p15:guide id="6" orient="horz" pos="777" userDrawn="1">
          <p15:clr>
            <a:srgbClr val="F26B43"/>
          </p15:clr>
        </p15:guide>
        <p15:guide id="7" orient="horz" pos="4020" userDrawn="1">
          <p15:clr>
            <a:srgbClr val="F26B43"/>
          </p15:clr>
        </p15:guide>
        <p15:guide id="8" orient="horz" pos="39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slessiaioticonosco.it/p/domande-e-risposte.html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://www.pngall.com/court-hammer-pn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quoteinspector.com/images/taxes/tax-return-keyboard-key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slessiaioticonosco.it/p/domande-e-risposte.html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://www.pngall.com/court-hammer-pn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quoteinspector.com/images/taxes/tax-return-keyboard-key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51CEBEB-5088-4E63-81A4-0DCEB5B45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D71C9CD-CAE8-4AC8-936D-333769D47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0473" y="787501"/>
            <a:ext cx="5180078" cy="2045617"/>
          </a:xfrm>
        </p:spPr>
        <p:txBody>
          <a:bodyPr>
            <a:normAutofit fontScale="90000"/>
          </a:bodyPr>
          <a:lstStyle/>
          <a:p>
            <a:r>
              <a:rPr lang="en-US" sz="5500" b="0" i="0" u="none" strike="noStrike" cap="all">
                <a:solidFill>
                  <a:srgbClr val="FFFFFF"/>
                </a:solidFill>
                <a:effectLst/>
                <a:latin typeface="Tenorite" panose="00000500000000000000" pitchFamily="2" charset="0"/>
              </a:rPr>
              <a:t>CONSTRUCTION </a:t>
            </a:r>
            <a:br>
              <a:rPr lang="en-US" sz="5500" b="0" i="0" u="none" strike="noStrike" cap="all">
                <a:solidFill>
                  <a:srgbClr val="FFFFFF"/>
                </a:solidFill>
                <a:effectLst/>
                <a:latin typeface="Tenorite" panose="00000500000000000000" pitchFamily="2" charset="0"/>
              </a:rPr>
            </a:br>
            <a:r>
              <a:rPr lang="en-US" sz="5500" b="0" i="0" u="none" strike="noStrike" cap="all">
                <a:solidFill>
                  <a:srgbClr val="FFFFFF"/>
                </a:solidFill>
                <a:effectLst/>
                <a:latin typeface="Tenorite" panose="00000500000000000000" pitchFamily="2" charset="0"/>
              </a:rPr>
              <a:t>	TAX LAWS</a:t>
            </a:r>
            <a:r>
              <a:rPr lang="en-US" sz="5500" b="0" i="0">
                <a:solidFill>
                  <a:srgbClr val="000000"/>
                </a:solidFill>
                <a:effectLst/>
                <a:latin typeface="Tenorite" panose="00000500000000000000" pitchFamily="2" charset="0"/>
              </a:rPr>
              <a:t>​</a:t>
            </a:r>
            <a:br>
              <a:rPr lang="en-US" sz="4000" b="0" i="0">
                <a:solidFill>
                  <a:srgbClr val="000000"/>
                </a:solidFill>
                <a:effectLst/>
                <a:latin typeface="Tenorite" panose="00000500000000000000" pitchFamily="2" charset="0"/>
              </a:rPr>
            </a:br>
            <a:endParaRPr lang="en-US" sz="400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6D24F99-E026-485A-96CD-AEC9813726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0473" y="3021292"/>
            <a:ext cx="5316505" cy="2135170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3500" b="1"/>
              <a:t>CNMI PUBLIC LAW 23-31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3500" b="1"/>
              <a:t>SAIPAN LOCAL LAW 23-24</a:t>
            </a:r>
          </a:p>
        </p:txBody>
      </p:sp>
    </p:spTree>
    <p:extLst>
      <p:ext uri="{BB962C8B-B14F-4D97-AF65-F5344CB8AC3E}">
        <p14:creationId xmlns:p14="http://schemas.microsoft.com/office/powerpoint/2010/main" val="1495496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F527CA-15B1-2151-21DF-01A5ACBC2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4C12163-8426-5B68-D725-1ABF57009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F57CAB-5581-8A1D-7BC9-31EAC1470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500" cap="all" dirty="0">
                <a:latin typeface="Tenorite"/>
              </a:rPr>
              <a:t>Illustration of Exercise 2 – Quest 2</a:t>
            </a:r>
            <a:endParaRPr lang="en-US" sz="3500" b="0" cap="all" dirty="0">
              <a:latin typeface="Tenorit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6D2545-C5C7-EF22-8F50-934502DA5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1517" y="6493933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3DC2DEF-D2FE-4B45-ABA4-9F153FD1C98A}" type="slidenum">
              <a:rPr lang="en-US" noProof="0" dirty="0" smtClean="0"/>
              <a:pPr>
                <a:spcAft>
                  <a:spcPts val="600"/>
                </a:spcAft>
              </a:pPr>
              <a:t>10</a:t>
            </a:fld>
            <a:endParaRPr lang="en-US" noProof="0">
              <a:ea typeface="Calibri Light"/>
              <a:cs typeface="Calibri Light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23E9BF9-91DA-A7B8-CC11-7458F5BC5F37}"/>
              </a:ext>
            </a:extLst>
          </p:cNvPr>
          <p:cNvSpPr txBox="1"/>
          <p:nvPr/>
        </p:nvSpPr>
        <p:spPr>
          <a:xfrm>
            <a:off x="656196" y="4607596"/>
            <a:ext cx="5108203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1">
                <a:solidFill>
                  <a:schemeClr val="bg1"/>
                </a:solidFill>
                <a:ea typeface="+mn-lt"/>
                <a:cs typeface="+mn-lt"/>
              </a:rPr>
              <a:t>*Assuming the whole contract amount was fully</a:t>
            </a:r>
            <a:endParaRPr lang="en-US" sz="2000" b="1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sz="2000" b="1" i="1">
                <a:solidFill>
                  <a:schemeClr val="bg1"/>
                </a:solidFill>
                <a:ea typeface="+mn-lt"/>
                <a:cs typeface="+mn-lt"/>
              </a:rPr>
              <a:t> received/accrued by the end of the year</a:t>
            </a:r>
            <a:endParaRPr lang="en-US" sz="2000" b="1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5F1E695-5F79-5C79-D6DE-61C146C877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92525"/>
              </p:ext>
            </p:extLst>
          </p:nvPr>
        </p:nvGraphicFramePr>
        <p:xfrm>
          <a:off x="656166" y="2127250"/>
          <a:ext cx="10886516" cy="222294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813299">
                  <a:extLst>
                    <a:ext uri="{9D8B030D-6E8A-4147-A177-3AD203B41FA5}">
                      <a16:colId xmlns:a16="http://schemas.microsoft.com/office/drawing/2014/main" val="3693494770"/>
                    </a:ext>
                  </a:extLst>
                </a:gridCol>
                <a:gridCol w="1917699">
                  <a:extLst>
                    <a:ext uri="{9D8B030D-6E8A-4147-A177-3AD203B41FA5}">
                      <a16:colId xmlns:a16="http://schemas.microsoft.com/office/drawing/2014/main" val="4167916472"/>
                    </a:ext>
                  </a:extLst>
                </a:gridCol>
                <a:gridCol w="2120899">
                  <a:extLst>
                    <a:ext uri="{9D8B030D-6E8A-4147-A177-3AD203B41FA5}">
                      <a16:colId xmlns:a16="http://schemas.microsoft.com/office/drawing/2014/main" val="786508124"/>
                    </a:ext>
                  </a:extLst>
                </a:gridCol>
                <a:gridCol w="2034619">
                  <a:extLst>
                    <a:ext uri="{9D8B030D-6E8A-4147-A177-3AD203B41FA5}">
                      <a16:colId xmlns:a16="http://schemas.microsoft.com/office/drawing/2014/main" val="3176407676"/>
                    </a:ext>
                  </a:extLst>
                </a:gridCol>
              </a:tblGrid>
              <a:tr h="45486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CNMI Public Law 23-31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Project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Project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Project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190397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lvl="0" algn="l" defTabSz="914400" rtl="0" eaLnBrk="1" fontAlgn="base" latinLnBrk="0" hangingPunct="1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kern="1200" cap="none" spc="0" noProof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Gross revenue, accrued or received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r" defTabSz="914400" rtl="0" eaLnBrk="1" fontAlgn="base" latinLnBrk="0" hangingPunct="1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kern="1200" cap="none" spc="0" noProof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$250,000.00</a:t>
                      </a:r>
                    </a:p>
                    <a:p>
                      <a:pPr marL="0" lvl="0" algn="r" defTabSz="914400" rtl="0" eaLnBrk="1" fontAlgn="base" latinLnBrk="0" hangingPunct="1">
                        <a:lnSpc>
                          <a:spcPts val="2175"/>
                        </a:lnSpc>
                        <a:buNone/>
                      </a:pPr>
                      <a:endParaRPr lang="en-US" sz="2400" u="none" strike="noStrike" kern="1200" cap="none" spc="0">
                        <a:solidFill>
                          <a:schemeClr val="tx1">
                            <a:lumMod val="49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r" defTabSz="914400" rtl="0" eaLnBrk="1" fontAlgn="base" latinLnBrk="0" hangingPunct="1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kern="1200" cap="none" spc="0" noProof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$350,000.00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r" defTabSz="914400" rtl="0" eaLnBrk="1" fontAlgn="base" latinLnBrk="0" hangingPunct="1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kern="1200" cap="none" spc="0" noProof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$450,000.00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0912378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lvl="0" algn="l" defTabSz="914400" rtl="0" eaLnBrk="1" fontAlgn="base" latinLnBrk="0" hangingPunct="1">
                        <a:lnSpc>
                          <a:spcPts val="21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kern="1200" cap="none" spc="0" noProof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Amount subject to 3% tax 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lvl="1" algn="r" defTabSz="914400" rtl="0" eaLnBrk="1" fontAlgn="base" latinLnBrk="0" hangingPunct="1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kern="1200" cap="none" spc="0" noProof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lvl="1" algn="r" defTabSz="914400" rtl="0" eaLnBrk="1" fontAlgn="base" latinLnBrk="0" hangingPunct="1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kern="1200" cap="none" spc="0" noProof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r" defTabSz="914400" rtl="0" eaLnBrk="1" fontAlgn="base" latinLnBrk="0" hangingPunct="1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kern="1200" cap="none" spc="0" noProof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$450,000.00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470973"/>
                  </a:ext>
                </a:extLst>
              </a:tr>
              <a:tr h="45486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noProof="0">
                          <a:latin typeface="Calibri Light"/>
                        </a:rPr>
                        <a:t>Construction Tax at 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2400" b="0" i="0" u="none" strike="noStrike" noProof="0">
                          <a:latin typeface="Calibri Light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2400" b="0" i="0" u="none" strike="noStrike" noProof="0">
                          <a:latin typeface="Calibri Light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2400" b="0" i="0" u="none" strike="noStrike" noProof="0">
                          <a:latin typeface="Calibri Light"/>
                        </a:rPr>
                        <a:t>$13,500.00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79813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2152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6D3B9-E141-AEDE-645F-CB85B3DAA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815B8-4A20-3C2F-F17B-60345E538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610657"/>
          </a:xfrm>
        </p:spPr>
        <p:txBody>
          <a:bodyPr>
            <a:noAutofit/>
          </a:bodyPr>
          <a:lstStyle/>
          <a:p>
            <a:r>
              <a:rPr lang="en-US" sz="3500" cap="all" dirty="0">
                <a:ea typeface="+mj-lt"/>
                <a:cs typeface="+mj-lt"/>
              </a:rPr>
              <a:t>Exercise 3</a:t>
            </a:r>
            <a:endParaRPr lang="en-US" sz="35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46DA81-6319-8A6C-13A5-16B6E8578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11</a:t>
            </a:fld>
            <a:endParaRPr lang="en-US"/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01203E58-1550-6EB9-0F43-A6C8A7779C97}"/>
              </a:ext>
            </a:extLst>
          </p:cNvPr>
          <p:cNvSpPr txBox="1">
            <a:spLocks/>
          </p:cNvSpPr>
          <p:nvPr/>
        </p:nvSpPr>
        <p:spPr>
          <a:xfrm>
            <a:off x="367506" y="778934"/>
            <a:ext cx="11531071" cy="58139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b="1" u="sng" cap="all" dirty="0">
              <a:solidFill>
                <a:srgbClr val="000000"/>
              </a:solidFill>
              <a:latin typeface="Tenorite"/>
            </a:endParaRPr>
          </a:p>
          <a:p>
            <a:pPr indent="-228600" algn="just"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Example 4:  </a:t>
            </a:r>
            <a:r>
              <a:rPr lang="en-US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Company D, general contractor, was awarded a $250,000.00 contract on </a:t>
            </a:r>
            <a:r>
              <a:rPr lang="en-US" u="sng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December 31, 2024</a:t>
            </a:r>
            <a:r>
              <a:rPr lang="en-US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. </a:t>
            </a:r>
          </a:p>
          <a:p>
            <a:pPr marL="914400" lvl="2" algn="just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On </a:t>
            </a:r>
            <a:r>
              <a:rPr lang="en-US" u="sng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March 01, 2025</a:t>
            </a:r>
            <a:r>
              <a:rPr lang="en-US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, a change order in the amount of $150,000.00 increased the contract amount to $400,000.00.</a:t>
            </a:r>
          </a:p>
          <a:p>
            <a:pPr indent="-228600" algn="just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             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Question 1: </a:t>
            </a:r>
            <a:r>
              <a:rPr lang="en-US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Is the original contract, executed on December 31, 2024, a Qualifying Construction Project (QCP)?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Answer: </a:t>
            </a:r>
            <a:r>
              <a:rPr lang="en-US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No. The original contract is not a Qualifying Construction Project because the contract amount is less than the QCP threshold ($350,000.00).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Question 2: </a:t>
            </a:r>
            <a:r>
              <a:rPr lang="en-US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Does the change order dated March 1, 2025, meet the criteria to classify the project as a Qualifying Construction Project?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Answer: </a:t>
            </a:r>
            <a:r>
              <a:rPr lang="en-US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Yes. Company D's project is considered a Qualifying Construction Project beginning March 1, 2025, and therefore, subject to 3% tax.</a:t>
            </a:r>
          </a:p>
          <a:p>
            <a:pPr marL="228600" indent="-228600" algn="just"/>
            <a:r>
              <a:rPr lang="en-US" b="1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Question 3: </a:t>
            </a:r>
            <a:r>
              <a:rPr lang="en-US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What portion of the contract is subject to 3% tax?</a:t>
            </a:r>
          </a:p>
          <a:p>
            <a:pPr marL="228600" indent="-228600" algn="just"/>
            <a:r>
              <a:rPr lang="en-US" b="1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Answer: </a:t>
            </a:r>
            <a:r>
              <a:rPr lang="en-US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All gross revenue, received or accrued beginning March 01, 2025, is subject to 3% tax.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endParaRPr lang="en-US" dirty="0">
              <a:solidFill>
                <a:srgbClr val="000000"/>
              </a:solidFill>
              <a:latin typeface="Tenorite"/>
              <a:ea typeface="Calibri Light"/>
              <a:cs typeface="Calibri Light"/>
            </a:endParaRP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endParaRPr lang="en-US" b="1" dirty="0">
              <a:solidFill>
                <a:srgbClr val="000000"/>
              </a:solidFill>
              <a:latin typeface="Tenorite"/>
            </a:endParaRPr>
          </a:p>
          <a:p>
            <a:endParaRPr lang="en-US" sz="3500" u="sng" dirty="0">
              <a:solidFill>
                <a:srgbClr val="000000"/>
              </a:solidFill>
              <a:latin typeface="Tenorit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252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5C1C15-0CA1-7798-333C-6AA53D23E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1BDF4C-AD64-9985-A40C-45FBCB947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B9D95E-561F-D27B-3DE4-8F220E8FF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500" cap="all" dirty="0">
                <a:latin typeface="Tenorite"/>
              </a:rPr>
              <a:t>Illustration of Exercise 3 – Ex 4</a:t>
            </a:r>
            <a:endParaRPr lang="en-US" sz="3500" b="0" cap="all" dirty="0">
              <a:latin typeface="Tenorit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A3FE3-0FD7-872B-2C70-1D9FBA113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1517" y="6493933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3DC2DEF-D2FE-4B45-ABA4-9F153FD1C98A}" type="slidenum">
              <a:rPr lang="en-US" noProof="0" dirty="0" smtClean="0"/>
              <a:pPr>
                <a:spcAft>
                  <a:spcPts val="600"/>
                </a:spcAft>
              </a:pPr>
              <a:t>12</a:t>
            </a:fld>
            <a:endParaRPr lang="en-US" noProof="0">
              <a:ea typeface="Calibri Light"/>
              <a:cs typeface="Calibri Ligh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0A82877-32F6-FE67-EDD0-58B0B703F1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392574"/>
              </p:ext>
            </p:extLst>
          </p:nvPr>
        </p:nvGraphicFramePr>
        <p:xfrm>
          <a:off x="719666" y="2084916"/>
          <a:ext cx="10972793" cy="268324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07000">
                  <a:extLst>
                    <a:ext uri="{9D8B030D-6E8A-4147-A177-3AD203B41FA5}">
                      <a16:colId xmlns:a16="http://schemas.microsoft.com/office/drawing/2014/main" val="962928350"/>
                    </a:ext>
                  </a:extLst>
                </a:gridCol>
                <a:gridCol w="2806700">
                  <a:extLst>
                    <a:ext uri="{9D8B030D-6E8A-4147-A177-3AD203B41FA5}">
                      <a16:colId xmlns:a16="http://schemas.microsoft.com/office/drawing/2014/main" val="157220277"/>
                    </a:ext>
                  </a:extLst>
                </a:gridCol>
                <a:gridCol w="2959093">
                  <a:extLst>
                    <a:ext uri="{9D8B030D-6E8A-4147-A177-3AD203B41FA5}">
                      <a16:colId xmlns:a16="http://schemas.microsoft.com/office/drawing/2014/main" val="3049935491"/>
                    </a:ext>
                  </a:extLst>
                </a:gridCol>
              </a:tblGrid>
              <a:tr h="686174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2500" u="none" strike="noStrike" cap="none" spc="0">
                          <a:solidFill>
                            <a:srgbClr val="FFFFFF"/>
                          </a:solidFill>
                          <a:effectLst/>
                        </a:rPr>
                        <a:t>CNMI Public Law 23-31</a:t>
                      </a:r>
                      <a:endParaRPr lang="en-US" sz="2500" cap="none" spc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577450" marR="183342" marT="183342" marB="91671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2175"/>
                        </a:lnSpc>
                        <a:buNone/>
                      </a:pPr>
                      <a:r>
                        <a:rPr lang="en-US" sz="2500" u="none" strike="noStrike" cap="none" spc="0">
                          <a:solidFill>
                            <a:srgbClr val="FFFFFF"/>
                          </a:solidFill>
                          <a:effectLst/>
                        </a:rPr>
                        <a:t>Original Contract</a:t>
                      </a:r>
                    </a:p>
                  </a:txBody>
                  <a:tcPr marL="183342" marR="183342" marT="183342" marB="91671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2175"/>
                        </a:lnSpc>
                        <a:buNone/>
                      </a:pPr>
                      <a:r>
                        <a:rPr lang="en-US" sz="2500" u="none" strike="noStrike" cap="none" spc="0">
                          <a:solidFill>
                            <a:srgbClr val="FFFFFF"/>
                          </a:solidFill>
                          <a:effectLst/>
                        </a:rPr>
                        <a:t>Change Order</a:t>
                      </a:r>
                      <a:endParaRPr lang="en-US"/>
                    </a:p>
                  </a:txBody>
                  <a:tcPr marL="183342" marR="183342" marT="183342" marB="91671" anchor="ctr"/>
                </a:tc>
                <a:extLst>
                  <a:ext uri="{0D108BD9-81ED-4DB2-BD59-A6C34878D82A}">
                    <a16:rowId xmlns:a16="http://schemas.microsoft.com/office/drawing/2014/main" val="2361891525"/>
                  </a:ext>
                </a:extLst>
              </a:tr>
              <a:tr h="665691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Gross Revenue, received or accrued</a:t>
                      </a:r>
                      <a:endParaRPr lang="en-US" sz="2400" cap="none" spc="0">
                        <a:solidFill>
                          <a:schemeClr val="tx1">
                            <a:lumMod val="49000"/>
                          </a:schemeClr>
                        </a:solidFill>
                        <a:effectLst/>
                      </a:endParaRPr>
                    </a:p>
                  </a:txBody>
                  <a:tcPr marL="577450" marR="183342" marT="183342" marB="91671" anchor="ctr"/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$250,000.00</a:t>
                      </a:r>
                      <a:endParaRPr lang="en-US"/>
                    </a:p>
                  </a:txBody>
                  <a:tcPr marL="183342" marR="183342" marT="183342" marB="91671" anchor="ctr"/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$150,000.00</a:t>
                      </a:r>
                      <a:endParaRPr lang="en-US" sz="2400" cap="none" spc="0">
                        <a:solidFill>
                          <a:schemeClr val="tx1">
                            <a:lumMod val="49000"/>
                          </a:schemeClr>
                        </a:solidFill>
                        <a:effectLst/>
                      </a:endParaRPr>
                    </a:p>
                  </a:txBody>
                  <a:tcPr marL="183342" marR="183342" marT="183342" marB="91671" anchor="ctr"/>
                </a:tc>
                <a:extLst>
                  <a:ext uri="{0D108BD9-81ED-4DB2-BD59-A6C34878D82A}">
                    <a16:rowId xmlns:a16="http://schemas.microsoft.com/office/drawing/2014/main" val="2541544330"/>
                  </a:ext>
                </a:extLst>
              </a:tr>
              <a:tr h="665691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Amount subject to 3% tax *</a:t>
                      </a:r>
                      <a:endParaRPr lang="en-US" sz="2400" cap="none" spc="0">
                        <a:solidFill>
                          <a:schemeClr val="tx1">
                            <a:lumMod val="49000"/>
                          </a:schemeClr>
                        </a:solidFill>
                        <a:effectLst/>
                      </a:endParaRPr>
                    </a:p>
                  </a:txBody>
                  <a:tcPr marL="577450" marR="183342" marT="183342" marB="91671" anchor="ctr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0</a:t>
                      </a:r>
                      <a:endParaRPr lang="en-US" sz="2400" cap="none" spc="0">
                        <a:solidFill>
                          <a:schemeClr val="tx1">
                            <a:lumMod val="49000"/>
                          </a:schemeClr>
                        </a:solidFill>
                        <a:effectLst/>
                      </a:endParaRPr>
                    </a:p>
                  </a:txBody>
                  <a:tcPr marL="183342" marR="183342" marT="183342" marB="91671" anchor="ctr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$150,000.00</a:t>
                      </a:r>
                    </a:p>
                  </a:txBody>
                  <a:tcPr marL="183342" marR="183342" marT="183342" marB="91671" anchor="ctr"/>
                </a:tc>
                <a:extLst>
                  <a:ext uri="{0D108BD9-81ED-4DB2-BD59-A6C34878D82A}">
                    <a16:rowId xmlns:a16="http://schemas.microsoft.com/office/drawing/2014/main" val="1350406342"/>
                  </a:ext>
                </a:extLst>
              </a:tr>
              <a:tr h="665691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Construction Tax at 3%</a:t>
                      </a:r>
                      <a:endParaRPr lang="en-US" sz="2400" cap="none" spc="0">
                        <a:solidFill>
                          <a:schemeClr val="tx1">
                            <a:lumMod val="49000"/>
                          </a:schemeClr>
                        </a:solidFill>
                        <a:effectLst/>
                      </a:endParaRPr>
                    </a:p>
                  </a:txBody>
                  <a:tcPr marL="577450" marR="183342" marT="183342" marB="91671" anchor="ctr"/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0</a:t>
                      </a:r>
                      <a:endParaRPr lang="en-US"/>
                    </a:p>
                  </a:txBody>
                  <a:tcPr marL="183342" marR="183342" marT="183342" marB="91671" anchor="ctr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$4,500.00</a:t>
                      </a:r>
                      <a:endParaRPr lang="en-US" sz="2400" cap="none" spc="0">
                        <a:solidFill>
                          <a:schemeClr val="tx1">
                            <a:lumMod val="49000"/>
                          </a:schemeClr>
                        </a:solidFill>
                        <a:effectLst/>
                      </a:endParaRPr>
                    </a:p>
                  </a:txBody>
                  <a:tcPr marL="183342" marR="183342" marT="183342" marB="91671" anchor="ctr"/>
                </a:tc>
                <a:extLst>
                  <a:ext uri="{0D108BD9-81ED-4DB2-BD59-A6C34878D82A}">
                    <a16:rowId xmlns:a16="http://schemas.microsoft.com/office/drawing/2014/main" val="1517540203"/>
                  </a:ext>
                </a:extLst>
              </a:tr>
            </a:tbl>
          </a:graphicData>
        </a:graphic>
      </p:graphicFrame>
      <p:sp>
        <p:nvSpPr>
          <p:cNvPr id="8" name="TextBox 8">
            <a:extLst>
              <a:ext uri="{FF2B5EF4-FFF2-40B4-BE49-F238E27FC236}">
                <a16:creationId xmlns:a16="http://schemas.microsoft.com/office/drawing/2014/main" id="{E2E10D2F-16CC-BDE3-813B-E58C9D251A64}"/>
              </a:ext>
            </a:extLst>
          </p:cNvPr>
          <p:cNvSpPr txBox="1"/>
          <p:nvPr/>
        </p:nvSpPr>
        <p:spPr>
          <a:xfrm>
            <a:off x="719696" y="4903929"/>
            <a:ext cx="5108203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1">
                <a:solidFill>
                  <a:schemeClr val="bg1"/>
                </a:solidFill>
                <a:ea typeface="+mn-lt"/>
                <a:cs typeface="+mn-lt"/>
              </a:rPr>
              <a:t>*Assuming the original contract amount was fully received or accrued before March 1, 2025. Therefore, only $150,000.00 is subject to 3%.</a:t>
            </a:r>
            <a:endParaRPr lang="en-US" sz="2000" b="1">
              <a:solidFill>
                <a:schemeClr val="bg1"/>
              </a:solidFill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010641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F5193C-6F21-86F0-567C-DC026FAF1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18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BF3268-4F96-AEA5-7D64-9EF27485D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3DC2DEF-D2FE-4B45-ABA4-9F153FD1C98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861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27BD3-65AC-36BE-AF36-E80F6840D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81C2541-C90B-6B11-53E4-59650048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315" y="1065230"/>
            <a:ext cx="6716646" cy="1178349"/>
          </a:xfrm>
        </p:spPr>
        <p:txBody>
          <a:bodyPr/>
          <a:lstStyle/>
          <a:p>
            <a:r>
              <a:rPr lang="en-US" b="1" i="0" u="none" strike="noStrike" cap="all">
                <a:solidFill>
                  <a:srgbClr val="000000"/>
                </a:solidFill>
                <a:effectLst/>
                <a:latin typeface="Tenorite"/>
              </a:rPr>
              <a:t>introduction to </a:t>
            </a:r>
            <a:br>
              <a:rPr lang="en-US" b="1" i="0" u="none" strike="noStrike" cap="all">
                <a:effectLst/>
                <a:latin typeface="Tenorite" panose="00000500000000000000" pitchFamily="2" charset="0"/>
              </a:rPr>
            </a:br>
            <a:r>
              <a:rPr lang="en-US" cap="all">
                <a:solidFill>
                  <a:srgbClr val="000000"/>
                </a:solidFill>
                <a:latin typeface="Tenorite"/>
              </a:rPr>
              <a:t>SAIPAN LOCAL LAW 23-24</a:t>
            </a:r>
            <a:r>
              <a:rPr lang="en-US" b="0" i="0">
                <a:solidFill>
                  <a:srgbClr val="000000"/>
                </a:solidFill>
                <a:effectLst/>
                <a:latin typeface="Tenorite"/>
              </a:rPr>
              <a:t>​</a:t>
            </a:r>
            <a:endParaRPr lang="en-US">
              <a:latin typeface="Tenorit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5723C-219C-D897-E01C-2BCFFE992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14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6B2B9E4-CF36-7267-A85C-8D47A23C4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3852" y="2460396"/>
            <a:ext cx="6355454" cy="317103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fontAlgn="base">
              <a:lnSpc>
                <a:spcPct val="120000"/>
              </a:lnSpc>
            </a:pPr>
            <a:r>
              <a:rPr lang="en-US" sz="2500">
                <a:solidFill>
                  <a:srgbClr val="000000"/>
                </a:solidFill>
                <a:latin typeface="Tenorite"/>
                <a:ea typeface="+mn-lt"/>
                <a:cs typeface="Arial"/>
              </a:rPr>
              <a:t>Saipan Local </a:t>
            </a:r>
            <a:r>
              <a:rPr lang="en-US" sz="2500" b="0" i="0" u="none" strike="noStrike">
                <a:solidFill>
                  <a:srgbClr val="000000"/>
                </a:solidFill>
                <a:effectLst/>
                <a:latin typeface="Tenorite"/>
                <a:ea typeface="+mn-lt"/>
                <a:cs typeface="Arial"/>
              </a:rPr>
              <a:t>Law </a:t>
            </a:r>
            <a:r>
              <a:rPr lang="en-US" sz="2500">
                <a:solidFill>
                  <a:srgbClr val="000000"/>
                </a:solidFill>
                <a:latin typeface="Tenorite"/>
                <a:ea typeface="+mn-lt"/>
                <a:cs typeface="Arial"/>
              </a:rPr>
              <a:t>23-24 </a:t>
            </a:r>
            <a:r>
              <a:rPr lang="en-US" sz="2500" b="0" i="0" u="none" strike="noStrike">
                <a:solidFill>
                  <a:srgbClr val="000000"/>
                </a:solidFill>
                <a:effectLst/>
                <a:latin typeface="Tenorite"/>
                <a:ea typeface="+mn-lt"/>
                <a:cs typeface="Arial"/>
              </a:rPr>
              <a:t>was signed into law on </a:t>
            </a:r>
            <a:r>
              <a:rPr lang="en-US" sz="2500" b="0" i="0" u="sng">
                <a:solidFill>
                  <a:srgbClr val="000000"/>
                </a:solidFill>
                <a:effectLst/>
                <a:latin typeface="Tenorite"/>
                <a:ea typeface="+mn-lt"/>
                <a:cs typeface="Arial"/>
              </a:rPr>
              <a:t>January 10, </a:t>
            </a:r>
            <a:r>
              <a:rPr lang="en-US" sz="2500" u="sng">
                <a:solidFill>
                  <a:srgbClr val="000000"/>
                </a:solidFill>
                <a:latin typeface="Tenorite"/>
                <a:ea typeface="+mn-lt"/>
                <a:cs typeface="Arial"/>
              </a:rPr>
              <a:t>2025</a:t>
            </a:r>
            <a:endParaRPr lang="en-US" sz="2500">
              <a:solidFill>
                <a:srgbClr val="000000"/>
              </a:solidFill>
              <a:latin typeface="Tenorite"/>
              <a:ea typeface="+mn-lt"/>
              <a:cs typeface="Arial"/>
            </a:endParaRPr>
          </a:p>
          <a:p>
            <a:pPr marL="342900" indent="-342900">
              <a:lnSpc>
                <a:spcPct val="120000"/>
              </a:lnSpc>
            </a:pPr>
            <a:r>
              <a:rPr lang="en-US" sz="2500">
                <a:solidFill>
                  <a:srgbClr val="000000"/>
                </a:solidFill>
                <a:latin typeface="Tenorite"/>
                <a:ea typeface="+mn-lt"/>
                <a:cs typeface="Arial"/>
              </a:rPr>
              <a:t>SLL</a:t>
            </a:r>
            <a:r>
              <a:rPr lang="en-US" sz="2500">
                <a:solidFill>
                  <a:srgbClr val="000000"/>
                </a:solidFill>
                <a:latin typeface="Tenorite"/>
                <a:cs typeface="Arial"/>
              </a:rPr>
              <a:t> 23-24 </a:t>
            </a:r>
            <a:r>
              <a:rPr lang="en-US" sz="2500" b="0" i="0" u="none" strike="noStrike">
                <a:solidFill>
                  <a:srgbClr val="000000"/>
                </a:solidFill>
                <a:effectLst/>
                <a:latin typeface="Tenorite"/>
                <a:cs typeface="Arial"/>
              </a:rPr>
              <a:t>is effective on </a:t>
            </a:r>
            <a:r>
              <a:rPr lang="en-US" sz="2500" b="0" i="0" u="sng">
                <a:solidFill>
                  <a:srgbClr val="000000"/>
                </a:solidFill>
                <a:effectLst/>
                <a:latin typeface="Tenorite"/>
                <a:cs typeface="Arial"/>
              </a:rPr>
              <a:t>January </a:t>
            </a:r>
            <a:r>
              <a:rPr lang="en-US" sz="2500" u="sng">
                <a:solidFill>
                  <a:srgbClr val="000000"/>
                </a:solidFill>
                <a:latin typeface="Tenorite"/>
                <a:cs typeface="Arial"/>
              </a:rPr>
              <a:t>10</a:t>
            </a:r>
            <a:r>
              <a:rPr lang="en-US" sz="2500" b="0" i="0" u="sng">
                <a:solidFill>
                  <a:srgbClr val="000000"/>
                </a:solidFill>
                <a:effectLst/>
                <a:latin typeface="Tenorite"/>
                <a:cs typeface="Arial"/>
              </a:rPr>
              <a:t>, </a:t>
            </a:r>
            <a:r>
              <a:rPr lang="en-US" sz="2500" u="sng">
                <a:solidFill>
                  <a:srgbClr val="000000"/>
                </a:solidFill>
                <a:latin typeface="Tenorite"/>
                <a:cs typeface="Arial"/>
              </a:rPr>
              <a:t>2025</a:t>
            </a:r>
            <a:endParaRPr lang="en-US" sz="2500">
              <a:solidFill>
                <a:srgbClr val="32363F"/>
              </a:solidFill>
              <a:latin typeface="Tenorite"/>
              <a:cs typeface="Arial"/>
            </a:endParaRPr>
          </a:p>
          <a:p>
            <a:pPr marL="342900" indent="-342900">
              <a:lnSpc>
                <a:spcPct val="120000"/>
              </a:lnSpc>
            </a:pPr>
            <a:r>
              <a:rPr lang="en-US" sz="2500">
                <a:solidFill>
                  <a:srgbClr val="000000"/>
                </a:solidFill>
                <a:latin typeface="Tenorite"/>
                <a:cs typeface="Arial"/>
              </a:rPr>
              <a:t>This</a:t>
            </a:r>
            <a:r>
              <a:rPr lang="en-US" sz="2500" b="0" i="0" u="none" strike="noStrike">
                <a:solidFill>
                  <a:srgbClr val="000000"/>
                </a:solidFill>
                <a:effectLst/>
                <a:latin typeface="Tenorite"/>
                <a:cs typeface="Arial"/>
              </a:rPr>
              <a:t> law applies </a:t>
            </a:r>
            <a:r>
              <a:rPr lang="en-US" sz="2500">
                <a:solidFill>
                  <a:srgbClr val="000000"/>
                </a:solidFill>
                <a:latin typeface="Tenorite"/>
                <a:cs typeface="Arial"/>
              </a:rPr>
              <a:t>to Saipan only </a:t>
            </a:r>
            <a:r>
              <a:rPr lang="en-US" sz="2500" b="0" i="0" u="none" strike="noStrike">
                <a:solidFill>
                  <a:srgbClr val="000000"/>
                </a:solidFill>
                <a:effectLst/>
                <a:latin typeface="Tenorite"/>
                <a:cs typeface="Arial"/>
              </a:rPr>
              <a:t>(Tinian</a:t>
            </a:r>
            <a:r>
              <a:rPr lang="en-US" sz="2500">
                <a:solidFill>
                  <a:srgbClr val="000000"/>
                </a:solidFill>
                <a:latin typeface="Tenorite"/>
                <a:cs typeface="Arial"/>
              </a:rPr>
              <a:t> and </a:t>
            </a:r>
            <a:r>
              <a:rPr lang="en-US" sz="2500" b="0" i="0" u="none" strike="noStrike">
                <a:solidFill>
                  <a:srgbClr val="000000"/>
                </a:solidFill>
                <a:effectLst/>
                <a:latin typeface="Tenorite"/>
                <a:cs typeface="Arial"/>
              </a:rPr>
              <a:t>Rota</a:t>
            </a:r>
            <a:r>
              <a:rPr lang="en-US" sz="2500">
                <a:solidFill>
                  <a:srgbClr val="000000"/>
                </a:solidFill>
                <a:latin typeface="Tenorite"/>
                <a:cs typeface="Arial"/>
              </a:rPr>
              <a:t> are excluded</a:t>
            </a:r>
            <a:r>
              <a:rPr lang="en-US" sz="2500" b="0" i="0" u="none" strike="noStrike">
                <a:solidFill>
                  <a:srgbClr val="000000"/>
                </a:solidFill>
                <a:effectLst/>
                <a:latin typeface="Tenorite"/>
                <a:cs typeface="Arial"/>
              </a:rPr>
              <a:t>)</a:t>
            </a:r>
            <a:endParaRPr lang="en-US" sz="2500">
              <a:latin typeface="Tenorite"/>
              <a:cs typeface="Arial"/>
            </a:endParaRPr>
          </a:p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F3E143-BD1C-A49C-3B0C-806C49E7E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1330" y="78096"/>
            <a:ext cx="1629623" cy="1521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E63C47-91F4-8961-07EF-4F269B2C806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15625" y="1955740"/>
            <a:ext cx="2590021" cy="264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52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699B3-3328-C9FE-6A84-2228D4C95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5939816-15F1-4395-9EC0-D07F501A92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500" b="0" i="0" u="sng" dirty="0">
              <a:solidFill>
                <a:srgbClr val="000000"/>
              </a:solidFill>
              <a:effectLst/>
              <a:latin typeface="Tenorite" panose="00000500000000000000" pitchFamily="2" charset="0"/>
            </a:endParaRPr>
          </a:p>
          <a:p>
            <a:pPr marL="0" indent="0">
              <a:buNone/>
            </a:pPr>
            <a:r>
              <a:rPr lang="en-US" sz="4400" b="1" i="0" dirty="0">
                <a:solidFill>
                  <a:srgbClr val="000000"/>
                </a:solidFill>
                <a:effectLst/>
                <a:latin typeface="Tenorite" panose="00000500000000000000" pitchFamily="2" charset="0"/>
              </a:rPr>
              <a:t>WHAT DOES THIS LAW MANDATE?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Unless exempted, the law imposes </a:t>
            </a:r>
            <a:r>
              <a:rPr lang="en-US" sz="3200" dirty="0">
                <a:solidFill>
                  <a:srgbClr val="000000"/>
                </a:solidFill>
                <a:ea typeface="+mn-lt"/>
                <a:cs typeface="+mn-lt"/>
              </a:rPr>
              <a:t>an additional </a:t>
            </a:r>
            <a:r>
              <a:rPr lang="en-US" sz="3200" b="1" dirty="0">
                <a:solidFill>
                  <a:srgbClr val="000000"/>
                </a:solidFill>
                <a:ea typeface="+mn-lt"/>
                <a:cs typeface="+mn-lt"/>
              </a:rPr>
              <a:t>1</a:t>
            </a:r>
            <a:r>
              <a:rPr lang="en-US" sz="3200" b="1" i="0" strike="noStrike" dirty="0">
                <a:solidFill>
                  <a:srgbClr val="000000"/>
                </a:solidFill>
                <a:effectLst/>
                <a:ea typeface="+mn-lt"/>
                <a:cs typeface="+mn-lt"/>
              </a:rPr>
              <a:t>%</a:t>
            </a:r>
            <a:r>
              <a:rPr lang="en-US" sz="3200" dirty="0">
                <a:solidFill>
                  <a:srgbClr val="000000"/>
                </a:solidFill>
                <a:ea typeface="+mn-lt"/>
                <a:cs typeface="+mn-lt"/>
              </a:rPr>
              <a:t> tax 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ea typeface="+mn-lt"/>
                <a:cs typeface="+mn-lt"/>
              </a:rPr>
              <a:t>on </a:t>
            </a:r>
            <a:r>
              <a:rPr lang="en-US" sz="3200" dirty="0">
                <a:solidFill>
                  <a:srgbClr val="000000"/>
                </a:solidFill>
                <a:ea typeface="+mn-lt"/>
                <a:cs typeface="+mn-lt"/>
              </a:rPr>
              <a:t>the </a:t>
            </a:r>
            <a:r>
              <a:rPr lang="en-US" sz="3200" b="1" dirty="0">
                <a:solidFill>
                  <a:srgbClr val="000000"/>
                </a:solidFill>
                <a:ea typeface="+mn-lt"/>
                <a:cs typeface="+mn-lt"/>
              </a:rPr>
              <a:t>yearly </a:t>
            </a:r>
            <a:r>
              <a:rPr lang="en-US" sz="3200" b="1" i="0" u="none" strike="noStrike" dirty="0">
                <a:solidFill>
                  <a:srgbClr val="000000"/>
                </a:solidFill>
                <a:effectLst/>
                <a:ea typeface="+mn-lt"/>
                <a:cs typeface="+mn-lt"/>
              </a:rPr>
              <a:t>gross </a:t>
            </a:r>
            <a:r>
              <a:rPr lang="en-US" sz="3200" b="1" dirty="0">
                <a:solidFill>
                  <a:srgbClr val="000000"/>
                </a:solidFill>
                <a:ea typeface="+mn-lt"/>
                <a:cs typeface="+mn-lt"/>
              </a:rPr>
              <a:t>revenue</a:t>
            </a:r>
            <a:r>
              <a:rPr lang="en-US" sz="3200" dirty="0">
                <a:solidFill>
                  <a:srgbClr val="000000"/>
                </a:solidFill>
                <a:ea typeface="+mn-lt"/>
                <a:cs typeface="+mn-lt"/>
              </a:rPr>
              <a:t> 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ea typeface="+mn-lt"/>
                <a:cs typeface="+mn-lt"/>
              </a:rPr>
              <a:t>derived</a:t>
            </a:r>
            <a:r>
              <a:rPr lang="en-US" sz="3200" dirty="0">
                <a:solidFill>
                  <a:srgbClr val="000000"/>
                </a:solidFill>
                <a:ea typeface="+mn-lt"/>
                <a:cs typeface="+mn-lt"/>
              </a:rPr>
              <a:t> 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ea typeface="+mn-lt"/>
                <a:cs typeface="+mn-lt"/>
              </a:rPr>
              <a:t>from </a:t>
            </a:r>
            <a:r>
              <a:rPr lang="en-US" sz="3200" dirty="0">
                <a:solidFill>
                  <a:srgbClr val="000000"/>
                </a:solidFill>
                <a:ea typeface="+mn-lt"/>
                <a:cs typeface="+mn-lt"/>
              </a:rPr>
              <a:t>constructions activities, not including residential construction, </a:t>
            </a:r>
            <a:r>
              <a:rPr lang="en-US" sz="3200" b="1" dirty="0">
                <a:solidFill>
                  <a:srgbClr val="000000"/>
                </a:solidFill>
                <a:ea typeface="+mn-lt"/>
                <a:cs typeface="+mn-lt"/>
              </a:rPr>
              <a:t>in </a:t>
            </a:r>
            <a:r>
              <a:rPr lang="en-US" sz="3200" b="1" u="sng" dirty="0">
                <a:solidFill>
                  <a:srgbClr val="000000"/>
                </a:solidFill>
                <a:ea typeface="+mn-lt"/>
                <a:cs typeface="+mn-lt"/>
              </a:rPr>
              <a:t>excess of Three Hundred Fifty Thousand Dollars </a:t>
            </a:r>
            <a:r>
              <a:rPr lang="en-US" sz="3200" u="sng" dirty="0">
                <a:solidFill>
                  <a:srgbClr val="000000"/>
                </a:solidFill>
                <a:ea typeface="+mn-lt"/>
                <a:cs typeface="+mn-lt"/>
              </a:rPr>
              <a:t>(</a:t>
            </a:r>
            <a:r>
              <a:rPr lang="en-US" sz="3200" b="1" u="sng" dirty="0">
                <a:solidFill>
                  <a:srgbClr val="000000"/>
                </a:solidFill>
                <a:ea typeface="+mn-lt"/>
                <a:cs typeface="+mn-lt"/>
              </a:rPr>
              <a:t>$350,000</a:t>
            </a:r>
            <a:r>
              <a:rPr lang="en-US" sz="3200" u="sng" dirty="0">
                <a:solidFill>
                  <a:srgbClr val="000000"/>
                </a:solidFill>
                <a:ea typeface="+mn-lt"/>
                <a:cs typeface="+mn-lt"/>
              </a:rPr>
              <a:t>)</a:t>
            </a:r>
            <a:r>
              <a:rPr lang="en-US" sz="3200" dirty="0">
                <a:solidFill>
                  <a:srgbClr val="000000"/>
                </a:solidFill>
                <a:ea typeface="+mn-lt"/>
                <a:cs typeface="+mn-lt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sz="3500" dirty="0">
              <a:solidFill>
                <a:srgbClr val="000000"/>
              </a:solidFill>
              <a:latin typeface="Tenorite"/>
              <a:ea typeface="+mn-lt"/>
              <a:cs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AFDC30-220A-E643-9CE2-6F3F9A475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673591" y="4181249"/>
            <a:ext cx="3173154" cy="241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83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F805D-905A-5E4B-6EB1-0DCBCF902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F7AC87C-5A69-02BC-B3DF-497C14D5A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505448"/>
            <a:ext cx="11520487" cy="755649"/>
          </a:xfrm>
        </p:spPr>
        <p:txBody>
          <a:bodyPr>
            <a:normAutofit/>
          </a:bodyPr>
          <a:lstStyle/>
          <a:p>
            <a:r>
              <a:rPr lang="en-US" sz="4000"/>
              <a:t>SAIPAN LOCAL LAW APPLIES TO -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1A64F9-D67A-EF6B-F260-8DD5D52C4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16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DA74904-3603-38B3-C0C1-C45919A53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7901" y="2272356"/>
            <a:ext cx="10990999" cy="37607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 algn="just">
              <a:buAutoNum type="alphaUcPeriod"/>
            </a:pPr>
            <a:endParaRPr lang="en-US" sz="3000" b="1">
              <a:solidFill>
                <a:srgbClr val="000000"/>
              </a:solidFill>
              <a:ea typeface="+mn-lt"/>
              <a:cs typeface="+mn-lt"/>
            </a:endParaRPr>
          </a:p>
          <a:p>
            <a:pPr marL="457200" indent="-457200" algn="just">
              <a:buAutoNum type="alphaUcPeriod"/>
            </a:pPr>
            <a:r>
              <a:rPr lang="en-US" sz="3000">
                <a:solidFill>
                  <a:srgbClr val="000000"/>
                </a:solidFill>
                <a:ea typeface="+mn-lt"/>
                <a:cs typeface="+mn-lt"/>
              </a:rPr>
              <a:t>Annual Gross Revenue of construction activities in excess of Three Hundred Fifty Thousand Dollars (</a:t>
            </a:r>
            <a:r>
              <a:rPr lang="en-US" sz="3000" b="1">
                <a:solidFill>
                  <a:srgbClr val="000000"/>
                </a:solidFill>
                <a:ea typeface="+mn-lt"/>
                <a:cs typeface="+mn-lt"/>
              </a:rPr>
              <a:t>$350,000.00</a:t>
            </a:r>
            <a:r>
              <a:rPr lang="en-US" sz="3000">
                <a:solidFill>
                  <a:srgbClr val="000000"/>
                </a:solidFill>
                <a:ea typeface="+mn-lt"/>
                <a:cs typeface="+mn-lt"/>
              </a:rPr>
              <a:t>). [ SLL §101(a)]</a:t>
            </a:r>
          </a:p>
          <a:p>
            <a:pPr marL="457200" indent="-457200" algn="just">
              <a:buAutoNum type="alphaUcPeriod"/>
            </a:pPr>
            <a:r>
              <a:rPr lang="en-US" sz="3000">
                <a:solidFill>
                  <a:srgbClr val="000000"/>
                </a:solidFill>
                <a:ea typeface="+mn-lt"/>
                <a:cs typeface="+mn-lt"/>
              </a:rPr>
              <a:t>Gross Revenue from prior construction activities with change orders occurring after the effective date of this act. [SLL 23-24 § 101(c)]</a:t>
            </a:r>
          </a:p>
          <a:p>
            <a:pPr marL="457200" indent="-457200" algn="just">
              <a:buAutoNum type="alphaUcPeriod"/>
            </a:pPr>
            <a:r>
              <a:rPr lang="en-US" sz="30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General contractors and subcontractors.</a:t>
            </a:r>
            <a:endParaRPr lang="en-US" sz="3000" i="0" u="none" strike="noStrike">
              <a:solidFill>
                <a:srgbClr val="000000"/>
              </a:solidFill>
              <a:effectLst/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</a:pPr>
            <a:endParaRPr lang="en-US" sz="2700" b="1">
              <a:solidFill>
                <a:srgbClr val="000000"/>
              </a:solidFill>
              <a:latin typeface="Tenorite" panose="00000500000000000000" pitchFamily="2" charset="0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685510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6DEB6-9D8B-A2E9-5261-EB1EAD9DD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CAB10BE-BDF0-D206-9A88-BCE9804F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505448"/>
            <a:ext cx="11520487" cy="755649"/>
          </a:xfrm>
        </p:spPr>
        <p:txBody>
          <a:bodyPr>
            <a:normAutofit/>
          </a:bodyPr>
          <a:lstStyle/>
          <a:p>
            <a:r>
              <a:rPr lang="en-US" sz="4000"/>
              <a:t>SAIPAN LOCAL LAW </a:t>
            </a:r>
            <a:r>
              <a:rPr lang="en-US" sz="4000" u="sng"/>
              <a:t>DOES NOT</a:t>
            </a:r>
            <a:r>
              <a:rPr lang="en-US" sz="4000"/>
              <a:t> APPLY TO -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FFA14A-CD9A-324C-4595-705F04002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17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EDD161B-C639-FA2A-4507-275528169A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7901" y="2272356"/>
            <a:ext cx="11012165" cy="40888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 algn="just">
              <a:buAutoNum type="alphaUcPeriod"/>
            </a:pPr>
            <a:r>
              <a:rPr lang="en-US" sz="3000">
                <a:solidFill>
                  <a:srgbClr val="000000"/>
                </a:solidFill>
                <a:ea typeface="+mn-lt"/>
                <a:cs typeface="+mn-lt"/>
              </a:rPr>
              <a:t>Gross revenue generated by or derived from </a:t>
            </a:r>
            <a:r>
              <a:rPr lang="en-US" sz="3000" b="1">
                <a:solidFill>
                  <a:srgbClr val="000000"/>
                </a:solidFill>
                <a:ea typeface="+mn-lt"/>
                <a:cs typeface="+mn-lt"/>
              </a:rPr>
              <a:t>Residential Housing </a:t>
            </a:r>
            <a:r>
              <a:rPr lang="en-US" sz="3000">
                <a:solidFill>
                  <a:srgbClr val="000000"/>
                </a:solidFill>
                <a:ea typeface="+mn-lt"/>
                <a:cs typeface="+mn-lt"/>
              </a:rPr>
              <a:t>construction activities</a:t>
            </a:r>
            <a:r>
              <a:rPr lang="en-US" sz="3000" b="1">
                <a:solidFill>
                  <a:srgbClr val="000000"/>
                </a:solidFill>
                <a:ea typeface="+mn-lt"/>
                <a:cs typeface="+mn-lt"/>
              </a:rPr>
              <a:t>.</a:t>
            </a:r>
            <a:endParaRPr lang="en-US" sz="3000">
              <a:solidFill>
                <a:srgbClr val="000000"/>
              </a:solidFill>
              <a:ea typeface="+mn-lt"/>
              <a:cs typeface="+mn-lt"/>
            </a:endParaRPr>
          </a:p>
          <a:p>
            <a:pPr marL="457200" indent="-457200" algn="just">
              <a:buAutoNum type="alphaUcPeriod"/>
            </a:pPr>
            <a:r>
              <a:rPr lang="en-US" sz="3000">
                <a:solidFill>
                  <a:srgbClr val="000000"/>
                </a:solidFill>
                <a:ea typeface="+mn-lt"/>
                <a:cs typeface="+mn-lt"/>
              </a:rPr>
              <a:t>Construction activities with annual gross revenue </a:t>
            </a:r>
            <a:r>
              <a:rPr lang="en-US" sz="3000" b="1">
                <a:solidFill>
                  <a:srgbClr val="000000"/>
                </a:solidFill>
                <a:ea typeface="+mn-lt"/>
                <a:cs typeface="+mn-lt"/>
              </a:rPr>
              <a:t>less than</a:t>
            </a:r>
            <a:r>
              <a:rPr lang="en-US" sz="3000">
                <a:solidFill>
                  <a:srgbClr val="000000"/>
                </a:solidFill>
                <a:ea typeface="+mn-lt"/>
                <a:cs typeface="+mn-lt"/>
              </a:rPr>
              <a:t> Three Hundred Fifty Thousand Dollars ($350,000.00).</a:t>
            </a:r>
            <a:endParaRPr lang="en-US">
              <a:solidFill>
                <a:srgbClr val="32363F"/>
              </a:solidFill>
              <a:ea typeface="+mn-lt"/>
              <a:cs typeface="+mn-lt"/>
            </a:endParaRPr>
          </a:p>
          <a:p>
            <a:pPr marL="457200" indent="-457200" algn="just">
              <a:buAutoNum type="alphaUcPeriod"/>
            </a:pPr>
            <a:r>
              <a:rPr lang="en-US" sz="3000">
                <a:solidFill>
                  <a:srgbClr val="000000"/>
                </a:solidFill>
                <a:ea typeface="+mn-lt"/>
                <a:cs typeface="+mn-lt"/>
              </a:rPr>
              <a:t>Revenues </a:t>
            </a:r>
            <a:r>
              <a:rPr lang="en-US" sz="3000" b="1">
                <a:solidFill>
                  <a:srgbClr val="000000"/>
                </a:solidFill>
                <a:ea typeface="+mn-lt"/>
                <a:cs typeface="+mn-lt"/>
              </a:rPr>
              <a:t>unrelated</a:t>
            </a:r>
            <a:r>
              <a:rPr lang="en-US" sz="3000">
                <a:solidFill>
                  <a:srgbClr val="000000"/>
                </a:solidFill>
                <a:ea typeface="+mn-lt"/>
                <a:cs typeface="+mn-lt"/>
              </a:rPr>
              <a:t> to construction activities.</a:t>
            </a:r>
            <a:endParaRPr lang="en-US">
              <a:solidFill>
                <a:srgbClr val="32363F"/>
              </a:solidFill>
              <a:ea typeface="+mn-lt"/>
              <a:cs typeface="+mn-lt"/>
            </a:endParaRPr>
          </a:p>
          <a:p>
            <a:pPr marL="457200" indent="-457200" algn="just">
              <a:buAutoNum type="alphaUcPeriod"/>
            </a:pPr>
            <a:r>
              <a:rPr lang="en-US" sz="3000">
                <a:solidFill>
                  <a:srgbClr val="000000"/>
                </a:solidFill>
                <a:ea typeface="+mn-lt"/>
                <a:cs typeface="+mn-lt"/>
              </a:rPr>
              <a:t>Revenues from construction activities or construction projects engaged in </a:t>
            </a:r>
            <a:r>
              <a:rPr lang="en-US" sz="3000" b="1">
                <a:solidFill>
                  <a:srgbClr val="000000"/>
                </a:solidFill>
                <a:ea typeface="+mn-lt"/>
                <a:cs typeface="+mn-lt"/>
              </a:rPr>
              <a:t>prior to the effective date </a:t>
            </a:r>
            <a:r>
              <a:rPr lang="en-US" sz="3000">
                <a:solidFill>
                  <a:srgbClr val="000000"/>
                </a:solidFill>
                <a:ea typeface="+mn-lt"/>
                <a:cs typeface="+mn-lt"/>
              </a:rPr>
              <a:t>of this act .</a:t>
            </a:r>
            <a:endParaRPr lang="en-US">
              <a:solidFill>
                <a:srgbClr val="32363F"/>
              </a:solidFill>
              <a:ea typeface="+mn-lt"/>
              <a:cs typeface="+mn-lt"/>
            </a:endParaRPr>
          </a:p>
          <a:p>
            <a:pPr marL="457200" indent="-457200">
              <a:lnSpc>
                <a:spcPct val="120000"/>
              </a:lnSpc>
              <a:buAutoNum type="arabicPeriod"/>
            </a:pPr>
            <a:endParaRPr lang="en-US" sz="3000">
              <a:solidFill>
                <a:srgbClr val="000000"/>
              </a:solidFill>
              <a:latin typeface="Calibri Light"/>
              <a:ea typeface="+mn-lt"/>
              <a:cs typeface="+mn-lt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3000">
              <a:solidFill>
                <a:srgbClr val="000000"/>
              </a:solidFill>
              <a:latin typeface="Calibri Light"/>
              <a:ea typeface="+mn-lt"/>
              <a:cs typeface="+mn-lt"/>
            </a:endParaRPr>
          </a:p>
          <a:p>
            <a:pPr marL="0" indent="0">
              <a:buNone/>
            </a:pPr>
            <a:endParaRPr lang="en-US" sz="2700" b="1">
              <a:solidFill>
                <a:srgbClr val="000000"/>
              </a:solidFill>
              <a:latin typeface="Tenorite" panose="00000500000000000000" pitchFamily="2" charset="0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017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492EB-E846-EBB0-8E7B-55BE4DA23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4895F9D-C0F1-6E7D-6CD6-85731B5CC0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6101" y="1153583"/>
            <a:ext cx="5000475" cy="4840817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301827-B809-544B-A677-0E0D6219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6113" y="894009"/>
            <a:ext cx="5272764" cy="1318740"/>
          </a:xfrm>
        </p:spPr>
        <p:txBody>
          <a:bodyPr/>
          <a:lstStyle/>
          <a:p>
            <a:r>
              <a:rPr lang="en-US" sz="3500" cap="all">
                <a:solidFill>
                  <a:srgbClr val="000000"/>
                </a:solidFill>
                <a:latin typeface="Tenorite"/>
                <a:ea typeface="Calibri"/>
                <a:cs typeface="Calibri"/>
              </a:rPr>
              <a:t>Monthly filing requirements</a:t>
            </a:r>
            <a:endParaRPr lang="en-US" sz="35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F3746-1838-0BCC-4FDB-B32B2342D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212750"/>
            <a:ext cx="5666509" cy="436922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 algn="just">
              <a:buAutoNum type="arabicPeriod"/>
            </a:pPr>
            <a:r>
              <a:rPr lang="en-US" sz="2200" dirty="0">
                <a:latin typeface="Tenorite"/>
                <a:ea typeface="+mn-lt"/>
                <a:cs typeface="+mn-lt"/>
              </a:rPr>
              <a:t>Applicable Tax Form – </a:t>
            </a:r>
            <a:r>
              <a:rPr lang="en-US" sz="2200" b="1" dirty="0">
                <a:latin typeface="Tenorite"/>
                <a:ea typeface="+mn-lt"/>
                <a:cs typeface="+mn-lt"/>
              </a:rPr>
              <a:t>Form OS 3500CT </a:t>
            </a:r>
            <a:br>
              <a:rPr lang="en-US" sz="2200" b="1" dirty="0">
                <a:latin typeface="Tenorite"/>
                <a:ea typeface="+mn-lt"/>
                <a:cs typeface="+mn-lt"/>
              </a:rPr>
            </a:br>
            <a:r>
              <a:rPr lang="en-US" sz="2200" dirty="0">
                <a:latin typeface="Tenorite"/>
                <a:ea typeface="+mn-lt"/>
                <a:cs typeface="+mn-lt"/>
              </a:rPr>
              <a:t>(Monthly Qualified Construction and Saipan Senatorial Construction Tax Return)</a:t>
            </a:r>
            <a:endParaRPr lang="en-US" dirty="0"/>
          </a:p>
          <a:p>
            <a:pPr marL="457200" indent="-457200" algn="just">
              <a:buAutoNum type="arabicPeriod"/>
            </a:pPr>
            <a:r>
              <a:rPr lang="en-US" sz="2200" dirty="0">
                <a:latin typeface="Tenorite"/>
                <a:ea typeface="+mn-lt"/>
                <a:cs typeface="+mn-lt"/>
              </a:rPr>
              <a:t>Filing Deadline – </a:t>
            </a:r>
            <a:r>
              <a:rPr lang="en-US" sz="2200" b="1" dirty="0">
                <a:latin typeface="Tenorite"/>
                <a:ea typeface="+mn-lt"/>
                <a:cs typeface="+mn-lt"/>
              </a:rPr>
              <a:t>on or before the last day  of the month</a:t>
            </a:r>
            <a:r>
              <a:rPr lang="en-US" sz="2200" dirty="0">
                <a:latin typeface="Tenorite"/>
                <a:ea typeface="+mn-lt"/>
                <a:cs typeface="+mn-lt"/>
              </a:rPr>
              <a:t>, following the close of each month.</a:t>
            </a:r>
          </a:p>
          <a:p>
            <a:pPr marL="457200" indent="-457200" algn="just">
              <a:buAutoNum type="arabicPeriod" startAt="3"/>
            </a:pPr>
            <a:r>
              <a:rPr lang="en-US" sz="2200" dirty="0">
                <a:latin typeface="Tenorite"/>
                <a:ea typeface="+mn-lt"/>
                <a:cs typeface="+mn-lt"/>
              </a:rPr>
              <a:t>Returns for the Months of Jan-Mar 2025</a:t>
            </a:r>
          </a:p>
          <a:p>
            <a:pPr marL="0" indent="0" algn="just">
              <a:buNone/>
            </a:pPr>
            <a:r>
              <a:rPr lang="en-US" sz="2200" dirty="0">
                <a:latin typeface="Tenorite"/>
                <a:ea typeface="+mn-lt"/>
                <a:cs typeface="+mn-lt"/>
              </a:rPr>
              <a:t>       must be filed by June 2.  Penalties and</a:t>
            </a:r>
          </a:p>
          <a:p>
            <a:pPr marL="0" indent="0" algn="just">
              <a:buNone/>
            </a:pPr>
            <a:r>
              <a:rPr lang="en-US" sz="2200" dirty="0">
                <a:latin typeface="Tenorite"/>
                <a:ea typeface="+mn-lt"/>
                <a:cs typeface="+mn-lt"/>
              </a:rPr>
              <a:t>       Interest will be imposed for these</a:t>
            </a:r>
          </a:p>
          <a:p>
            <a:pPr marL="0" indent="0" algn="just">
              <a:buNone/>
            </a:pPr>
            <a:r>
              <a:rPr lang="en-US" sz="2200" dirty="0">
                <a:latin typeface="Tenorite"/>
                <a:ea typeface="+mn-lt"/>
                <a:cs typeface="+mn-lt"/>
              </a:rPr>
              <a:t>       months if filed after June 2, 2025.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0055BA-1A28-E5B4-DD56-63C8264B4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18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3A3A82-1814-7E36-FA3B-6234C9E6D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50333" y="1153583"/>
            <a:ext cx="4995334" cy="483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15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47EA27-B38C-2082-E995-513066625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14" y="178627"/>
            <a:ext cx="5270928" cy="6409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F75AC5-F511-8368-659C-E5626D8A2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386" y="178628"/>
            <a:ext cx="5270928" cy="640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02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253D32-8B7B-47D0-BB63-402C3DB9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315" y="1065230"/>
            <a:ext cx="6716646" cy="1178349"/>
          </a:xfrm>
        </p:spPr>
        <p:txBody>
          <a:bodyPr/>
          <a:lstStyle/>
          <a:p>
            <a:r>
              <a:rPr lang="en-US" b="1" i="0" u="none" strike="noStrike" cap="all">
                <a:solidFill>
                  <a:srgbClr val="000000"/>
                </a:solidFill>
                <a:effectLst/>
                <a:latin typeface="Tenorite" panose="00000500000000000000" pitchFamily="2" charset="0"/>
              </a:rPr>
              <a:t>introduction to </a:t>
            </a:r>
            <a:br>
              <a:rPr lang="en-US" b="1" i="0" u="none" strike="noStrike" cap="all">
                <a:solidFill>
                  <a:srgbClr val="000000"/>
                </a:solidFill>
                <a:effectLst/>
                <a:latin typeface="Tenorite" panose="00000500000000000000" pitchFamily="2" charset="0"/>
              </a:rPr>
            </a:br>
            <a:r>
              <a:rPr lang="en-US" b="1" i="0" u="none" strike="noStrike" cap="all">
                <a:solidFill>
                  <a:srgbClr val="000000"/>
                </a:solidFill>
                <a:effectLst/>
                <a:latin typeface="Tenorite" panose="00000500000000000000" pitchFamily="2" charset="0"/>
              </a:rPr>
              <a:t>public law no. 23-31</a:t>
            </a:r>
            <a:r>
              <a:rPr lang="en-US" b="0" i="0">
                <a:solidFill>
                  <a:srgbClr val="000000"/>
                </a:solidFill>
                <a:effectLst/>
                <a:latin typeface="Tenorite" panose="00000500000000000000" pitchFamily="2" charset="0"/>
              </a:rPr>
              <a:t>​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183CA-19AD-485E-AEC5-FC032D45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2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E103E17-D338-1522-FEA2-858C8C7F1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3852" y="2460396"/>
            <a:ext cx="6080288" cy="3171035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9200" b="0" i="0" u="none" strike="noStrike">
                <a:solidFill>
                  <a:srgbClr val="000000"/>
                </a:solidFill>
                <a:effectLst/>
                <a:latin typeface="Tenorite"/>
              </a:rPr>
              <a:t>Public Law 23-31 was signed into law on </a:t>
            </a:r>
            <a:r>
              <a:rPr lang="en-US" sz="9200" b="0" i="0" u="sng">
                <a:solidFill>
                  <a:srgbClr val="000000"/>
                </a:solidFill>
                <a:effectLst/>
                <a:latin typeface="Tenorite"/>
              </a:rPr>
              <a:t>January 10, 2025</a:t>
            </a:r>
            <a:endParaRPr lang="en-US" sz="9200" b="0" i="0">
              <a:solidFill>
                <a:srgbClr val="000000"/>
              </a:solidFill>
              <a:effectLst/>
              <a:latin typeface="Tenorite"/>
            </a:endParaRPr>
          </a:p>
          <a:p>
            <a:pPr algn="just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9200" b="0" i="0" u="none" strike="noStrike">
                <a:solidFill>
                  <a:srgbClr val="000000"/>
                </a:solidFill>
                <a:effectLst/>
                <a:latin typeface="Tenorite"/>
              </a:rPr>
              <a:t>Public Law 23-31 is effective on </a:t>
            </a:r>
            <a:r>
              <a:rPr lang="en-US" sz="9200" b="0" i="0" u="sng">
                <a:solidFill>
                  <a:srgbClr val="000000"/>
                </a:solidFill>
                <a:effectLst/>
                <a:latin typeface="Tenorite"/>
              </a:rPr>
              <a:t>January 16, 2025</a:t>
            </a:r>
            <a:r>
              <a:rPr lang="en-US" sz="9200" b="0" i="0">
                <a:solidFill>
                  <a:srgbClr val="000000"/>
                </a:solidFill>
                <a:effectLst/>
                <a:latin typeface="Tenorite"/>
              </a:rPr>
              <a:t>​</a:t>
            </a:r>
          </a:p>
          <a:p>
            <a:pPr algn="just" fontAlgn="base">
              <a:lnSpc>
                <a:spcPct val="150000"/>
              </a:lnSpc>
            </a:pPr>
            <a:r>
              <a:rPr lang="en-US" sz="9200" b="0" i="0" u="none" strike="noStrike">
                <a:solidFill>
                  <a:srgbClr val="000000"/>
                </a:solidFill>
                <a:effectLst/>
                <a:latin typeface="Tenorite"/>
              </a:rPr>
              <a:t>This law applies</a:t>
            </a:r>
            <a:r>
              <a:rPr lang="en-US" sz="9200">
                <a:solidFill>
                  <a:srgbClr val="000000"/>
                </a:solidFill>
                <a:latin typeface="Tenorite"/>
              </a:rPr>
              <a:t> throughout</a:t>
            </a:r>
            <a:r>
              <a:rPr lang="en-US" sz="9200" b="0" i="0" u="none" strike="noStrike">
                <a:solidFill>
                  <a:srgbClr val="000000"/>
                </a:solidFill>
                <a:effectLst/>
                <a:latin typeface="Tenorite"/>
              </a:rPr>
              <a:t> the entire </a:t>
            </a:r>
            <a:r>
              <a:rPr lang="en-US" sz="9200">
                <a:solidFill>
                  <a:srgbClr val="000000"/>
                </a:solidFill>
                <a:latin typeface="Tenorite"/>
              </a:rPr>
              <a:t>Commonwealth of the Northern Mariana Islands </a:t>
            </a:r>
            <a:r>
              <a:rPr lang="en-US" sz="9200" b="0" i="0" u="none" strike="noStrike">
                <a:solidFill>
                  <a:srgbClr val="000000"/>
                </a:solidFill>
                <a:effectLst/>
                <a:latin typeface="Tenorite"/>
              </a:rPr>
              <a:t>(Saipan, Tinian, Rota)</a:t>
            </a:r>
            <a:endParaRPr lang="en-US" sz="9200" b="0" i="0">
              <a:solidFill>
                <a:srgbClr val="000000"/>
              </a:solidFill>
              <a:effectLst/>
              <a:latin typeface="Tenorite"/>
            </a:endParaRPr>
          </a:p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F458AD-F8D9-DF41-2B7B-614791441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330" y="78096"/>
            <a:ext cx="1629623" cy="1521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B56935-0BF1-E4B4-C8EB-3CADF12CD26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15625" y="1955740"/>
            <a:ext cx="2590021" cy="264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11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9F184-00E8-EB22-7675-AE4FDB30D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62DC5-0BB3-380E-F53A-3E880A5D1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631824"/>
          </a:xfrm>
        </p:spPr>
        <p:txBody>
          <a:bodyPr>
            <a:normAutofit/>
          </a:bodyPr>
          <a:lstStyle/>
          <a:p>
            <a:r>
              <a:rPr lang="en-US" sz="3500" cap="all" dirty="0">
                <a:ea typeface="+mj-lt"/>
                <a:cs typeface="+mj-lt"/>
              </a:rPr>
              <a:t>Example 1</a:t>
            </a:r>
            <a:endParaRPr lang="en-US" sz="3500" dirty="0">
              <a:ea typeface="+mj-lt"/>
              <a:cs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7EEF25-C6D9-75C8-BF1B-48B7B16E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20</a:t>
            </a:fld>
            <a:endParaRPr lang="en-US"/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4FFDF399-1BF5-6A8A-3083-3A42BABC1DB2}"/>
              </a:ext>
            </a:extLst>
          </p:cNvPr>
          <p:cNvSpPr txBox="1">
            <a:spLocks/>
          </p:cNvSpPr>
          <p:nvPr/>
        </p:nvSpPr>
        <p:spPr>
          <a:xfrm>
            <a:off x="371475" y="733667"/>
            <a:ext cx="11531071" cy="56657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1" u="sng" cap="all" dirty="0">
              <a:solidFill>
                <a:srgbClr val="000000"/>
              </a:solidFill>
              <a:latin typeface="Tenorite"/>
            </a:endParaRP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sz="2400" b="1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fact 1: </a:t>
            </a:r>
            <a:r>
              <a:rPr lang="en-US" sz="2400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Company A, general contractor, received or accrued revenue for a road construction contract in the amount of $</a:t>
            </a:r>
            <a:r>
              <a:rPr lang="en-US" sz="2400" b="1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1,000,000.00</a:t>
            </a:r>
            <a:r>
              <a:rPr lang="en-US" sz="2400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. Company A subcontracted Company B for </a:t>
            </a:r>
            <a:r>
              <a:rPr lang="en-US" sz="2400" b="1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$500,000.00</a:t>
            </a:r>
            <a:r>
              <a:rPr lang="en-US" sz="2400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endParaRPr lang="en-US" sz="2400" b="1" dirty="0">
              <a:solidFill>
                <a:srgbClr val="000000"/>
              </a:solidFill>
              <a:latin typeface="Tenorite"/>
              <a:ea typeface="+mn-lt"/>
              <a:cs typeface="+mn-lt"/>
            </a:endParaRP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sz="2400" b="1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Question 1 :  </a:t>
            </a:r>
            <a:r>
              <a:rPr lang="en-US" sz="2400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Which company from Ex 1 is subject to the 1% tax?</a:t>
            </a:r>
            <a:endParaRPr lang="en-US" sz="2400" dirty="0">
              <a:ea typeface="Calibri Light"/>
              <a:cs typeface="Calibri Light"/>
            </a:endParaRP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sz="2400" b="1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Answer (a)</a:t>
            </a:r>
            <a:r>
              <a:rPr lang="en-US" sz="2400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: Company A is subject to 1% tax on the portion of its annual gross revenue that exceeds $350,000.00. In this case, $650,000.00 is subject to 1% tax.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endParaRPr lang="en-US" sz="2400" dirty="0">
              <a:solidFill>
                <a:srgbClr val="000000"/>
              </a:solidFill>
              <a:latin typeface="Tenorite"/>
              <a:ea typeface="+mn-lt"/>
              <a:cs typeface="+mn-lt"/>
            </a:endParaRP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sz="2400" b="1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Answer (b</a:t>
            </a:r>
            <a:r>
              <a:rPr lang="en-US" sz="2400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): Company B is also subject to 1% tax on the portion of its annual gross revenue that exceeds $350,000.00. In this case, In this case, $150,000.00 is subject to 1% tax.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endParaRPr lang="en-US" b="1" dirty="0">
              <a:solidFill>
                <a:srgbClr val="000000"/>
              </a:solidFill>
              <a:latin typeface="Tenorite"/>
            </a:endParaRPr>
          </a:p>
          <a:p>
            <a:endParaRPr lang="en-US" sz="3500" u="sng" dirty="0">
              <a:solidFill>
                <a:srgbClr val="000000"/>
              </a:solidFill>
              <a:latin typeface="Tenorit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727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363439-60D6-7399-804F-CE00C1980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CC79398-8E53-74E0-5010-36F10F489F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2C54ED-DDF6-17C3-01C1-1E9812E43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500" cap="all">
                <a:latin typeface="Tenorite"/>
              </a:rPr>
              <a:t>Illustration of Example 1 – fact 1</a:t>
            </a:r>
            <a:endParaRPr lang="en-US" sz="3500" b="0" cap="all">
              <a:latin typeface="Tenorit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03258-BF83-B4F0-C1A2-56BDE66DA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1517" y="6493933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3DC2DEF-D2FE-4B45-ABA4-9F153FD1C98A}" type="slidenum">
              <a:rPr lang="en-US" noProof="0" dirty="0" smtClean="0"/>
              <a:pPr>
                <a:spcAft>
                  <a:spcPts val="600"/>
                </a:spcAft>
              </a:pPr>
              <a:t>21</a:t>
            </a:fld>
            <a:endParaRPr lang="en-US" noProof="0">
              <a:ea typeface="Calibri Light"/>
              <a:cs typeface="Calibri Ligh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B447324-F103-A6E6-520F-C0DFB2CC50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159818"/>
              </p:ext>
            </p:extLst>
          </p:nvPr>
        </p:nvGraphicFramePr>
        <p:xfrm>
          <a:off x="908050" y="2089584"/>
          <a:ext cx="10510834" cy="334894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21726">
                  <a:extLst>
                    <a:ext uri="{9D8B030D-6E8A-4147-A177-3AD203B41FA5}">
                      <a16:colId xmlns:a16="http://schemas.microsoft.com/office/drawing/2014/main" val="962928350"/>
                    </a:ext>
                  </a:extLst>
                </a:gridCol>
                <a:gridCol w="2550690">
                  <a:extLst>
                    <a:ext uri="{9D8B030D-6E8A-4147-A177-3AD203B41FA5}">
                      <a16:colId xmlns:a16="http://schemas.microsoft.com/office/drawing/2014/main" val="157220277"/>
                    </a:ext>
                  </a:extLst>
                </a:gridCol>
                <a:gridCol w="2538418">
                  <a:extLst>
                    <a:ext uri="{9D8B030D-6E8A-4147-A177-3AD203B41FA5}">
                      <a16:colId xmlns:a16="http://schemas.microsoft.com/office/drawing/2014/main" val="3049935491"/>
                    </a:ext>
                  </a:extLst>
                </a:gridCol>
              </a:tblGrid>
              <a:tr h="686174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2500" u="none" strike="noStrike" cap="none" spc="0">
                          <a:solidFill>
                            <a:srgbClr val="FFFFFF"/>
                          </a:solidFill>
                          <a:effectLst/>
                        </a:rPr>
                        <a:t>Saipan Local Law 23-24</a:t>
                      </a:r>
                    </a:p>
                  </a:txBody>
                  <a:tcPr marL="577450" marR="183342" marT="183342" marB="91671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2500" u="none" strike="noStrike" cap="none" spc="0">
                          <a:solidFill>
                            <a:srgbClr val="FFFFFF"/>
                          </a:solidFill>
                          <a:effectLst/>
                        </a:rPr>
                        <a:t>Company A</a:t>
                      </a:r>
                      <a:endParaRPr lang="en-US" sz="2500" cap="none" spc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83342" marR="183342" marT="183342" marB="91671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2500" u="none" strike="noStrike" cap="none" spc="0">
                          <a:solidFill>
                            <a:srgbClr val="FFFFFF"/>
                          </a:solidFill>
                          <a:effectLst/>
                        </a:rPr>
                        <a:t>Company B</a:t>
                      </a:r>
                      <a:endParaRPr lang="en-US" sz="2500" cap="none" spc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83342" marR="183342" marT="183342" marB="91671" anchor="ctr"/>
                </a:tc>
                <a:extLst>
                  <a:ext uri="{0D108BD9-81ED-4DB2-BD59-A6C34878D82A}">
                    <a16:rowId xmlns:a16="http://schemas.microsoft.com/office/drawing/2014/main" val="2361891525"/>
                  </a:ext>
                </a:extLst>
              </a:tr>
              <a:tr h="665692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Gross Revenue, received or accrued</a:t>
                      </a:r>
                      <a:endParaRPr lang="en-US" sz="2400" cap="none" spc="0">
                        <a:solidFill>
                          <a:schemeClr val="tx1">
                            <a:lumMod val="49000"/>
                          </a:schemeClr>
                        </a:solidFill>
                        <a:effectLst/>
                      </a:endParaRPr>
                    </a:p>
                  </a:txBody>
                  <a:tcPr marL="577450" marR="183342" marT="183342" marB="91671" anchor="ctr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$1,000,000.00</a:t>
                      </a:r>
                      <a:endParaRPr lang="en-US" sz="2400" cap="none" spc="0">
                        <a:solidFill>
                          <a:schemeClr val="tx1">
                            <a:lumMod val="49000"/>
                          </a:schemeClr>
                        </a:solidFill>
                        <a:effectLst/>
                      </a:endParaRPr>
                    </a:p>
                  </a:txBody>
                  <a:tcPr marL="183342" marR="183342" marT="183342" marB="91671" anchor="ctr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$500,000</a:t>
                      </a:r>
                      <a:r>
                        <a:rPr lang="en-US" sz="2400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.00</a:t>
                      </a:r>
                    </a:p>
                  </a:txBody>
                  <a:tcPr marL="183342" marR="183342" marT="183342" marB="91671" anchor="ctr"/>
                </a:tc>
                <a:extLst>
                  <a:ext uri="{0D108BD9-81ED-4DB2-BD59-A6C34878D82A}">
                    <a16:rowId xmlns:a16="http://schemas.microsoft.com/office/drawing/2014/main" val="2541544330"/>
                  </a:ext>
                </a:extLst>
              </a:tr>
              <a:tr h="665692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Exclusion for the year</a:t>
                      </a:r>
                      <a:endParaRPr lang="en-US" sz="2400" cap="none" spc="0">
                        <a:solidFill>
                          <a:schemeClr val="tx1">
                            <a:lumMod val="49000"/>
                          </a:schemeClr>
                        </a:solidFill>
                        <a:effectLst/>
                      </a:endParaRPr>
                    </a:p>
                  </a:txBody>
                  <a:tcPr marL="577450" marR="183342" marT="183342" marB="91671" anchor="ctr"/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($350,000.00)</a:t>
                      </a:r>
                      <a:endParaRPr lang="en-US"/>
                    </a:p>
                  </a:txBody>
                  <a:tcPr marL="183342" marR="183342" marT="183342" marB="91671" anchor="ctr"/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($350,000.00)</a:t>
                      </a:r>
                      <a:endParaRPr lang="en-US"/>
                    </a:p>
                  </a:txBody>
                  <a:tcPr marL="183342" marR="183342" marT="183342" marB="91671" anchor="ctr"/>
                </a:tc>
                <a:extLst>
                  <a:ext uri="{0D108BD9-81ED-4DB2-BD59-A6C34878D82A}">
                    <a16:rowId xmlns:a16="http://schemas.microsoft.com/office/drawing/2014/main" val="1350406342"/>
                  </a:ext>
                </a:extLst>
              </a:tr>
              <a:tr h="665692">
                <a:tc>
                  <a:txBody>
                    <a:bodyPr/>
                    <a:lstStyle/>
                    <a:p>
                      <a:pPr lvl="0" algn="l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Amount subject to 1% tax *</a:t>
                      </a:r>
                      <a:endParaRPr lang="en-US" sz="2400" cap="none" spc="0">
                        <a:solidFill>
                          <a:schemeClr val="tx1">
                            <a:lumMod val="49000"/>
                          </a:schemeClr>
                        </a:solidFill>
                        <a:effectLst/>
                      </a:endParaRPr>
                    </a:p>
                  </a:txBody>
                  <a:tcPr marL="577450" marR="183342" marT="183342" marB="91671" anchor="ctr"/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$650,000.00</a:t>
                      </a:r>
                      <a:endParaRPr lang="en-US"/>
                    </a:p>
                  </a:txBody>
                  <a:tcPr marL="183342" marR="183342" marT="183342" marB="91671" anchor="ctr"/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$150,000.00</a:t>
                      </a:r>
                      <a:endParaRPr lang="en-US"/>
                    </a:p>
                  </a:txBody>
                  <a:tcPr marL="183342" marR="183342" marT="183342" marB="91671" anchor="ctr"/>
                </a:tc>
                <a:extLst>
                  <a:ext uri="{0D108BD9-81ED-4DB2-BD59-A6C34878D82A}">
                    <a16:rowId xmlns:a16="http://schemas.microsoft.com/office/drawing/2014/main" val="1517540203"/>
                  </a:ext>
                </a:extLst>
              </a:tr>
              <a:tr h="665691">
                <a:tc>
                  <a:txBody>
                    <a:bodyPr/>
                    <a:lstStyle/>
                    <a:p>
                      <a:pPr lvl="0" algn="l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Construction Tax at 1%</a:t>
                      </a:r>
                      <a:endParaRPr lang="en-US" sz="2400" cap="none" spc="0">
                        <a:solidFill>
                          <a:schemeClr val="tx1">
                            <a:lumMod val="49000"/>
                          </a:schemeClr>
                        </a:solidFill>
                        <a:effectLst/>
                      </a:endParaRPr>
                    </a:p>
                  </a:txBody>
                  <a:tcPr marL="577450" marR="183342" marT="183342" marB="91671" anchor="ctr"/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$6,500.00</a:t>
                      </a:r>
                    </a:p>
                  </a:txBody>
                  <a:tcPr marL="183342" marR="183342" marT="183342" marB="91671" anchor="ctr"/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$1,500.00</a:t>
                      </a:r>
                    </a:p>
                  </a:txBody>
                  <a:tcPr marL="183342" marR="183342" marT="183342" marB="91671" anchor="ctr"/>
                </a:tc>
                <a:extLst>
                  <a:ext uri="{0D108BD9-81ED-4DB2-BD59-A6C34878D82A}">
                    <a16:rowId xmlns:a16="http://schemas.microsoft.com/office/drawing/2014/main" val="449509163"/>
                  </a:ext>
                </a:extLst>
              </a:tr>
            </a:tbl>
          </a:graphicData>
        </a:graphic>
      </p:graphicFrame>
      <p:sp>
        <p:nvSpPr>
          <p:cNvPr id="8" name="TextBox 8">
            <a:extLst>
              <a:ext uri="{FF2B5EF4-FFF2-40B4-BE49-F238E27FC236}">
                <a16:creationId xmlns:a16="http://schemas.microsoft.com/office/drawing/2014/main" id="{1F8919BF-965E-680C-9D71-59A96A04EC4C}"/>
              </a:ext>
            </a:extLst>
          </p:cNvPr>
          <p:cNvSpPr txBox="1"/>
          <p:nvPr/>
        </p:nvSpPr>
        <p:spPr>
          <a:xfrm>
            <a:off x="910196" y="5570679"/>
            <a:ext cx="5108203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1">
                <a:solidFill>
                  <a:schemeClr val="bg1"/>
                </a:solidFill>
                <a:ea typeface="+mn-lt"/>
                <a:cs typeface="+mn-lt"/>
              </a:rPr>
              <a:t>*Assuming the whole contract amount was fully</a:t>
            </a:r>
            <a:endParaRPr lang="en-US" sz="2000" b="1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sz="2000" b="1" i="1">
                <a:solidFill>
                  <a:schemeClr val="bg1"/>
                </a:solidFill>
                <a:ea typeface="+mn-lt"/>
                <a:cs typeface="+mn-lt"/>
              </a:rPr>
              <a:t> received/accrued by the end of the year</a:t>
            </a:r>
            <a:endParaRPr lang="en-US" sz="2000" b="1">
              <a:solidFill>
                <a:schemeClr val="bg1"/>
              </a:solidFill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671758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65BC9-36F3-B352-9206-7441931AE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16A69-756D-2AA0-A5C1-5D143D26D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631824"/>
          </a:xfrm>
        </p:spPr>
        <p:txBody>
          <a:bodyPr>
            <a:normAutofit/>
          </a:bodyPr>
          <a:lstStyle/>
          <a:p>
            <a:r>
              <a:rPr lang="en-US" sz="3500" cap="all" dirty="0">
                <a:ea typeface="+mj-lt"/>
                <a:cs typeface="+mj-lt"/>
              </a:rPr>
              <a:t>Example 2</a:t>
            </a:r>
            <a:endParaRPr lang="en-US" sz="3500" dirty="0">
              <a:ea typeface="+mj-lt"/>
              <a:cs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BC497E-6BB4-7A2A-4D08-C70E44CC6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22</a:t>
            </a:fld>
            <a:endParaRPr lang="en-US"/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94478617-122B-71CD-3E0D-40551A212AE6}"/>
              </a:ext>
            </a:extLst>
          </p:cNvPr>
          <p:cNvSpPr txBox="1">
            <a:spLocks/>
          </p:cNvSpPr>
          <p:nvPr/>
        </p:nvSpPr>
        <p:spPr>
          <a:xfrm>
            <a:off x="367506" y="778934"/>
            <a:ext cx="11531071" cy="56657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b="1" u="sng" cap="all" dirty="0">
              <a:solidFill>
                <a:srgbClr val="000000"/>
              </a:solidFill>
              <a:latin typeface="Tenorite"/>
            </a:endParaRP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Fact 2:</a:t>
            </a:r>
            <a:r>
              <a:rPr lang="en-US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   General Contractor C recognized the following gross revenue from different construction activities, all in February, 2025.</a:t>
            </a:r>
          </a:p>
          <a:p>
            <a:pPr marL="1143000" lvl="1" indent="-457200" algn="just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Tenorite"/>
                <a:ea typeface="Calibri Light"/>
                <a:cs typeface="Calibri Light"/>
              </a:rPr>
              <a:t>Gross revenue, accrued or received, from residential housing construction- $250,000.00</a:t>
            </a:r>
          </a:p>
          <a:p>
            <a:pPr marL="1143000" lvl="1" indent="-457200" algn="just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Tenorite"/>
                <a:ea typeface="Calibri Light"/>
                <a:cs typeface="Calibri Light"/>
              </a:rPr>
              <a:t>Gross revenue, accrued or received, from road construction - $350,000.00</a:t>
            </a:r>
          </a:p>
          <a:p>
            <a:pPr marL="1143000" lvl="1" indent="-457200" algn="just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Tenorite"/>
                <a:ea typeface="Calibri Light"/>
                <a:cs typeface="Calibri Light"/>
              </a:rPr>
              <a:t>Gross revenue, accrued or received, from commercial building construction - $450,000.00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Total Gross revenue for the year </a:t>
            </a:r>
            <a:r>
              <a:rPr lang="en-US" b="1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$1,050,000.00</a:t>
            </a:r>
          </a:p>
          <a:p>
            <a:pPr algn="just"/>
            <a:r>
              <a:rPr lang="en-US" b="1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Question 1: </a:t>
            </a:r>
            <a:r>
              <a:rPr lang="en-US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Which construction activities from Fact 2 are subject to 1% tax?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Answer: </a:t>
            </a:r>
            <a:r>
              <a:rPr lang="en-US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Gross revenue derived from road construction and commercial building construction are subject to 1% tax. Gross revenue derived from residential housing construction is exempt from the 1% tax.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Question 2:  </a:t>
            </a:r>
            <a:r>
              <a:rPr lang="en-US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What portion of gross revenue, received or accrued, is subject to 1% tax?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Answer: </a:t>
            </a:r>
            <a:r>
              <a:rPr lang="en-US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All gross revenue, received or accrued, derived from non-residential construction activities  totaling $800,000.00 ($350,000.00 plus $450,000.00) exceeding the $350,000.00 threshold is subject to 1% tax. In this case, $450,000.00 is taxed at 1%.</a:t>
            </a:r>
          </a:p>
          <a:p>
            <a:pPr algn="l">
              <a:spcBef>
                <a:spcPts val="0"/>
              </a:spcBef>
              <a:spcAft>
                <a:spcPts val="1200"/>
              </a:spcAft>
            </a:pPr>
            <a:endParaRPr lang="en-US" sz="2400" dirty="0">
              <a:solidFill>
                <a:srgbClr val="000000"/>
              </a:solidFill>
              <a:ea typeface="+mn-lt"/>
              <a:cs typeface="+mn-lt"/>
            </a:endParaRP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endParaRPr lang="en-US" sz="2400" b="1" dirty="0">
              <a:solidFill>
                <a:srgbClr val="000000"/>
              </a:solidFill>
              <a:latin typeface="Tenorite"/>
              <a:ea typeface="Calibri Light"/>
              <a:cs typeface="Calibri Light"/>
            </a:endParaRP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endParaRPr lang="en-US" b="1" dirty="0">
              <a:solidFill>
                <a:srgbClr val="000000"/>
              </a:solidFill>
              <a:latin typeface="Tenorite"/>
            </a:endParaRPr>
          </a:p>
          <a:p>
            <a:endParaRPr lang="en-US" sz="3500" u="sng" dirty="0">
              <a:solidFill>
                <a:srgbClr val="000000"/>
              </a:solidFill>
              <a:latin typeface="Tenorit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95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BF1054-BCD3-2B7D-4684-7BD937ADD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7CA3DFB-0C9A-C7A8-DEC8-46E268F43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E6F06F-1601-53D2-C921-F83AC8AA3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500" cap="all">
                <a:latin typeface="Tenorite"/>
              </a:rPr>
              <a:t>Illustration of Example 2 – fact 2</a:t>
            </a:r>
            <a:endParaRPr lang="en-US" sz="3500" b="0" cap="all">
              <a:latin typeface="Tenorit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23C66-7B70-219C-629C-675A8688F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1517" y="6493933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3DC2DEF-D2FE-4B45-ABA4-9F153FD1C98A}" type="slidenum">
              <a:rPr lang="en-US" noProof="0" dirty="0" smtClean="0"/>
              <a:pPr>
                <a:spcAft>
                  <a:spcPts val="600"/>
                </a:spcAft>
              </a:pPr>
              <a:t>23</a:t>
            </a:fld>
            <a:endParaRPr lang="en-US" noProof="0">
              <a:ea typeface="Calibri Light"/>
              <a:cs typeface="Calibri Ligh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4993125-2F32-44C0-B2AB-3394F6901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09857"/>
              </p:ext>
            </p:extLst>
          </p:nvPr>
        </p:nvGraphicFramePr>
        <p:xfrm>
          <a:off x="1849967" y="2015501"/>
          <a:ext cx="7960144" cy="334894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21726">
                  <a:extLst>
                    <a:ext uri="{9D8B030D-6E8A-4147-A177-3AD203B41FA5}">
                      <a16:colId xmlns:a16="http://schemas.microsoft.com/office/drawing/2014/main" val="962928350"/>
                    </a:ext>
                  </a:extLst>
                </a:gridCol>
                <a:gridCol w="2538418">
                  <a:extLst>
                    <a:ext uri="{9D8B030D-6E8A-4147-A177-3AD203B41FA5}">
                      <a16:colId xmlns:a16="http://schemas.microsoft.com/office/drawing/2014/main" val="3049935491"/>
                    </a:ext>
                  </a:extLst>
                </a:gridCol>
              </a:tblGrid>
              <a:tr h="686174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2500" u="none" strike="noStrike" cap="none" spc="0">
                          <a:solidFill>
                            <a:srgbClr val="FFFFFF"/>
                          </a:solidFill>
                          <a:effectLst/>
                        </a:rPr>
                        <a:t>Saipan Local Law 23-24</a:t>
                      </a:r>
                    </a:p>
                  </a:txBody>
                  <a:tcPr marL="577450" marR="183342" marT="183342" marB="91671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2500" u="none" strike="noStrike" cap="none" spc="0">
                          <a:solidFill>
                            <a:srgbClr val="FFFFFF"/>
                          </a:solidFill>
                          <a:effectLst/>
                        </a:rPr>
                        <a:t>Company C</a:t>
                      </a:r>
                      <a:endParaRPr lang="en-US" sz="2500" cap="none" spc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83342" marR="183342" marT="183342" marB="91671" anchor="ctr"/>
                </a:tc>
                <a:extLst>
                  <a:ext uri="{0D108BD9-81ED-4DB2-BD59-A6C34878D82A}">
                    <a16:rowId xmlns:a16="http://schemas.microsoft.com/office/drawing/2014/main" val="2361891525"/>
                  </a:ext>
                </a:extLst>
              </a:tr>
              <a:tr h="665692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Gross Revenue, received or accrued</a:t>
                      </a:r>
                      <a:endParaRPr lang="en-US" sz="2400" cap="none" spc="0">
                        <a:solidFill>
                          <a:schemeClr val="tx1">
                            <a:lumMod val="49000"/>
                          </a:schemeClr>
                        </a:solidFill>
                        <a:effectLst/>
                      </a:endParaRPr>
                    </a:p>
                  </a:txBody>
                  <a:tcPr marL="577450" marR="183342" marT="183342" marB="91671" anchor="ctr"/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$800,000.00</a:t>
                      </a:r>
                      <a:endParaRPr lang="en-US"/>
                    </a:p>
                  </a:txBody>
                  <a:tcPr marL="183342" marR="183342" marT="183342" marB="91671" anchor="ctr"/>
                </a:tc>
                <a:extLst>
                  <a:ext uri="{0D108BD9-81ED-4DB2-BD59-A6C34878D82A}">
                    <a16:rowId xmlns:a16="http://schemas.microsoft.com/office/drawing/2014/main" val="2541544330"/>
                  </a:ext>
                </a:extLst>
              </a:tr>
              <a:tr h="665692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Exclusion for the year</a:t>
                      </a:r>
                      <a:endParaRPr lang="en-US" sz="2400" cap="none" spc="0">
                        <a:solidFill>
                          <a:schemeClr val="tx1">
                            <a:lumMod val="49000"/>
                          </a:schemeClr>
                        </a:solidFill>
                        <a:effectLst/>
                      </a:endParaRPr>
                    </a:p>
                  </a:txBody>
                  <a:tcPr marL="577450" marR="183342" marT="183342" marB="91671" anchor="ctr"/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($350,000.00)</a:t>
                      </a:r>
                      <a:endParaRPr lang="en-US"/>
                    </a:p>
                  </a:txBody>
                  <a:tcPr marL="183342" marR="183342" marT="183342" marB="91671" anchor="ctr"/>
                </a:tc>
                <a:extLst>
                  <a:ext uri="{0D108BD9-81ED-4DB2-BD59-A6C34878D82A}">
                    <a16:rowId xmlns:a16="http://schemas.microsoft.com/office/drawing/2014/main" val="1350406342"/>
                  </a:ext>
                </a:extLst>
              </a:tr>
              <a:tr h="665692">
                <a:tc>
                  <a:txBody>
                    <a:bodyPr/>
                    <a:lstStyle/>
                    <a:p>
                      <a:pPr lvl="0" algn="l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Amount subject to 1% tax *</a:t>
                      </a:r>
                      <a:endParaRPr lang="en-US" sz="2400" cap="none" spc="0">
                        <a:solidFill>
                          <a:schemeClr val="tx1">
                            <a:lumMod val="49000"/>
                          </a:schemeClr>
                        </a:solidFill>
                        <a:effectLst/>
                      </a:endParaRPr>
                    </a:p>
                  </a:txBody>
                  <a:tcPr marL="577450" marR="183342" marT="183342" marB="91671" anchor="ctr"/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$450,000.00</a:t>
                      </a:r>
                      <a:endParaRPr lang="en-US"/>
                    </a:p>
                  </a:txBody>
                  <a:tcPr marL="183342" marR="183342" marT="183342" marB="91671" anchor="ctr"/>
                </a:tc>
                <a:extLst>
                  <a:ext uri="{0D108BD9-81ED-4DB2-BD59-A6C34878D82A}">
                    <a16:rowId xmlns:a16="http://schemas.microsoft.com/office/drawing/2014/main" val="1517540203"/>
                  </a:ext>
                </a:extLst>
              </a:tr>
              <a:tr h="665691">
                <a:tc>
                  <a:txBody>
                    <a:bodyPr/>
                    <a:lstStyle/>
                    <a:p>
                      <a:pPr lvl="0" algn="l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Construction Tax at 1%</a:t>
                      </a:r>
                      <a:endParaRPr lang="en-US" sz="2400" cap="none" spc="0">
                        <a:solidFill>
                          <a:schemeClr val="tx1">
                            <a:lumMod val="49000"/>
                          </a:schemeClr>
                        </a:solidFill>
                        <a:effectLst/>
                      </a:endParaRPr>
                    </a:p>
                  </a:txBody>
                  <a:tcPr marL="577450" marR="183342" marT="183342" marB="91671" anchor="ctr"/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$4,500.00</a:t>
                      </a:r>
                    </a:p>
                  </a:txBody>
                  <a:tcPr marL="183342" marR="183342" marT="183342" marB="91671" anchor="ctr"/>
                </a:tc>
                <a:extLst>
                  <a:ext uri="{0D108BD9-81ED-4DB2-BD59-A6C34878D82A}">
                    <a16:rowId xmlns:a16="http://schemas.microsoft.com/office/drawing/2014/main" val="449509163"/>
                  </a:ext>
                </a:extLst>
              </a:tr>
            </a:tbl>
          </a:graphicData>
        </a:graphic>
      </p:graphicFrame>
      <p:sp>
        <p:nvSpPr>
          <p:cNvPr id="8" name="TextBox 8">
            <a:extLst>
              <a:ext uri="{FF2B5EF4-FFF2-40B4-BE49-F238E27FC236}">
                <a16:creationId xmlns:a16="http://schemas.microsoft.com/office/drawing/2014/main" id="{7C2F8B06-457B-59EE-0A84-B5105C659B8C}"/>
              </a:ext>
            </a:extLst>
          </p:cNvPr>
          <p:cNvSpPr txBox="1"/>
          <p:nvPr/>
        </p:nvSpPr>
        <p:spPr>
          <a:xfrm>
            <a:off x="1047779" y="5464846"/>
            <a:ext cx="5108203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1">
                <a:solidFill>
                  <a:schemeClr val="bg1"/>
                </a:solidFill>
                <a:ea typeface="+mn-lt"/>
                <a:cs typeface="+mn-lt"/>
              </a:rPr>
              <a:t>*Assuming the whole contract amount was fully</a:t>
            </a:r>
            <a:endParaRPr lang="en-US" sz="2000" b="1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sz="2000" b="1" i="1">
                <a:solidFill>
                  <a:schemeClr val="bg1"/>
                </a:solidFill>
                <a:ea typeface="+mn-lt"/>
                <a:cs typeface="+mn-lt"/>
              </a:rPr>
              <a:t> received/accrued by the end of the year</a:t>
            </a:r>
            <a:endParaRPr lang="en-US" sz="2000" b="1">
              <a:solidFill>
                <a:schemeClr val="bg1"/>
              </a:solidFill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2838935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D2429-7BFC-0A48-4891-AF4B6753B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333278-C3A5-9F62-87E5-8987CC0DF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18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E26762-A31E-844F-BC1C-A9E59DC54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3DC2DEF-D2FE-4B45-ABA4-9F153FD1C98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54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Question mark on green pastel background">
            <a:extLst>
              <a:ext uri="{FF2B5EF4-FFF2-40B4-BE49-F238E27FC236}">
                <a16:creationId xmlns:a16="http://schemas.microsoft.com/office/drawing/2014/main" id="{F848E442-3EA9-D937-4C1C-CE81FF9C6A6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3199" r="1" b="13200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ACC6E4-8C66-209C-A746-21A4282C5902}"/>
              </a:ext>
            </a:extLst>
          </p:cNvPr>
          <p:cNvSpPr txBox="1"/>
          <p:nvPr/>
        </p:nvSpPr>
        <p:spPr>
          <a:xfrm>
            <a:off x="198101" y="329246"/>
            <a:ext cx="6770559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b="1">
                <a:ea typeface="Calibri Light"/>
                <a:cs typeface="Calibri Light"/>
              </a:rPr>
              <a:t>FREQUENTLY ASKED QUESTIONS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23ACB5-822B-3CB3-F058-BD133E120BDF}"/>
              </a:ext>
            </a:extLst>
          </p:cNvPr>
          <p:cNvSpPr txBox="1"/>
          <p:nvPr/>
        </p:nvSpPr>
        <p:spPr>
          <a:xfrm>
            <a:off x="355600" y="939800"/>
            <a:ext cx="6261100" cy="63812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>
                <a:ea typeface="+mn-lt"/>
                <a:cs typeface="+mn-lt"/>
              </a:rPr>
              <a:t>What is CNMI Public Law 23-31?</a:t>
            </a:r>
            <a:endParaRPr lang="en-US">
              <a:ea typeface="+mn-lt"/>
              <a:cs typeface="+mn-lt"/>
            </a:endParaRP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 typeface="Wingdings,Sans-Serif"/>
              <a:buChar char="Ø"/>
            </a:pPr>
            <a:r>
              <a:rPr lang="en-US" i="1">
                <a:latin typeface="Calibri Light"/>
                <a:ea typeface="+mn-lt"/>
                <a:cs typeface="+mn-lt"/>
              </a:rPr>
              <a:t>CNMI Public Law 23-31 is a construction law which was signed on January 10, 2025, and effective on January 16, 2025, mandating to impose a 3% surtax on gross revenue derived from non-residential construction projects that cost Three Hundred Fifty Thousand Dollars ($350,000.00) or more.</a:t>
            </a:r>
            <a:endParaRPr lang="en-US">
              <a:latin typeface="Calibri Light"/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b="1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>
                <a:ea typeface="+mn-lt"/>
                <a:cs typeface="+mn-lt"/>
              </a:rPr>
              <a:t>What is a Qualifying Construction Project?</a:t>
            </a:r>
            <a:endParaRPr lang="en-US">
              <a:ea typeface="+mn-lt"/>
              <a:cs typeface="+mn-lt"/>
            </a:endParaRP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 typeface="Wingdings,Sans-Serif"/>
              <a:buChar char="Ø"/>
            </a:pPr>
            <a:r>
              <a:rPr lang="en-US" i="1">
                <a:ea typeface="+mn-lt"/>
                <a:cs typeface="+mn-lt"/>
              </a:rPr>
              <a:t>Qualifying Construction Project means any construction project, other than construction of Residential Housing, with a total project cost of Three Hundred Fifty Thousand Dollars ($350,000.00) or more, inclusive of executed change orders, amendments, and modifications.</a:t>
            </a:r>
            <a:endParaRPr lang="en-US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b="1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>
                <a:ea typeface="+mn-lt"/>
                <a:cs typeface="+mn-lt"/>
              </a:rPr>
              <a:t>What is a General Contractor?</a:t>
            </a:r>
            <a:endParaRPr lang="en-US">
              <a:ea typeface="+mn-lt"/>
              <a:cs typeface="+mn-lt"/>
            </a:endParaRP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 typeface="Wingdings,Sans-Serif"/>
              <a:buChar char="Ø"/>
            </a:pPr>
            <a:r>
              <a:rPr lang="en-US" i="1">
                <a:ea typeface="+mn-lt"/>
                <a:cs typeface="+mn-lt"/>
              </a:rPr>
              <a:t>General Contractor means the primary entity that contracts for the completion of an entire construction project and is typically responsible for the hiring and coordinating the work of subcontractors.</a:t>
            </a:r>
            <a:endParaRPr lang="en-US">
              <a:ea typeface="+mn-lt"/>
              <a:cs typeface="+mn-lt"/>
            </a:endParaRPr>
          </a:p>
          <a:p>
            <a:pPr algn="just">
              <a:lnSpc>
                <a:spcPct val="90000"/>
              </a:lnSpc>
              <a:spcBef>
                <a:spcPts val="1000"/>
              </a:spcBef>
            </a:pPr>
            <a:endParaRPr lang="en-US" i="1">
              <a:ea typeface="Calibri Light"/>
              <a:cs typeface="Calibri Light"/>
            </a:endParaRPr>
          </a:p>
          <a:p>
            <a:endParaRPr lang="en-US"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448242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C5A51-2822-48EF-08A6-4E4B946CB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Question mark on green pastel background">
            <a:extLst>
              <a:ext uri="{FF2B5EF4-FFF2-40B4-BE49-F238E27FC236}">
                <a16:creationId xmlns:a16="http://schemas.microsoft.com/office/drawing/2014/main" id="{215F9A43-E83C-6F5F-A6D7-8052995E5C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3199" r="1" b="13200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4D4FC6-958F-62E9-BEB9-C9C440BC596C}"/>
              </a:ext>
            </a:extLst>
          </p:cNvPr>
          <p:cNvSpPr txBox="1"/>
          <p:nvPr/>
        </p:nvSpPr>
        <p:spPr>
          <a:xfrm>
            <a:off x="198101" y="329246"/>
            <a:ext cx="6770559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b="1">
                <a:ea typeface="Calibri Light"/>
                <a:cs typeface="Calibri Light"/>
              </a:rPr>
              <a:t>FREQUENTLY ASKED QUESTIONS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5AF83F-E201-8EA5-91B9-1A23B16533CD}"/>
              </a:ext>
            </a:extLst>
          </p:cNvPr>
          <p:cNvSpPr txBox="1"/>
          <p:nvPr/>
        </p:nvSpPr>
        <p:spPr>
          <a:xfrm>
            <a:off x="355600" y="886884"/>
            <a:ext cx="6187017" cy="7264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en-US" b="1">
                <a:ea typeface="+mn-lt"/>
                <a:cs typeface="+mn-lt"/>
              </a:rPr>
              <a:t>What is a Subcontractor?</a:t>
            </a:r>
            <a:endParaRPr lang="en-US">
              <a:ea typeface="+mn-lt"/>
              <a:cs typeface="+mn-lt"/>
            </a:endParaRP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 typeface="Wingdings,Sans-Serif"/>
              <a:buChar char="Ø"/>
            </a:pPr>
            <a:r>
              <a:rPr lang="en-US" i="1">
                <a:ea typeface="+mn-lt"/>
                <a:cs typeface="+mn-lt"/>
              </a:rPr>
              <a:t>Subcontractor means a person or company hired by a General Contractor to perform tasks or services as part of a larger construction project. Subcontractors operate under a separate contract from the one between the General Contractor and the client.</a:t>
            </a:r>
            <a:endParaRPr lang="en-US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b="1">
              <a:solidFill>
                <a:srgbClr val="32363F"/>
              </a:solidFill>
              <a:latin typeface="Calibri Light"/>
              <a:ea typeface="+mn-lt"/>
              <a:cs typeface="Calibri Light"/>
            </a:endParaRPr>
          </a:p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en-US" b="1">
                <a:ea typeface="+mn-lt"/>
                <a:cs typeface="+mn-lt"/>
              </a:rPr>
              <a:t>Are Subcontractors subject to 3% tax?</a:t>
            </a:r>
            <a:endParaRPr lang="en-US">
              <a:ea typeface="+mn-lt"/>
              <a:cs typeface="+mn-lt"/>
            </a:endParaRP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 typeface="Wingdings,Sans-Serif"/>
              <a:buChar char="Ø"/>
            </a:pPr>
            <a:r>
              <a:rPr lang="en-US" i="1">
                <a:ea typeface="+mn-lt"/>
                <a:cs typeface="+mn-lt"/>
              </a:rPr>
              <a:t>No. Revenues of a Subcontractor that are derived from construction activities performed on a Qualifying Construction Project are exempt from the tax imposed by CNMI Public Law 23-31.</a:t>
            </a:r>
            <a:endParaRPr lang="en-US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b="1">
              <a:solidFill>
                <a:srgbClr val="32363F"/>
              </a:solidFill>
              <a:latin typeface="Calibri Light"/>
              <a:ea typeface="+mn-lt"/>
              <a:cs typeface="Calibri Light"/>
            </a:endParaRPr>
          </a:p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en-US" b="1">
                <a:ea typeface="+mn-lt"/>
                <a:cs typeface="+mn-lt"/>
              </a:rPr>
              <a:t>Is CNMI Public Law 23-31 applicable to ongoing construction projects awarded prior to January 16, 2025?</a:t>
            </a:r>
            <a:endParaRPr lang="en-US">
              <a:ea typeface="+mn-lt"/>
              <a:cs typeface="+mn-lt"/>
            </a:endParaRP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Font typeface="Wingdings,Sans-Serif"/>
              <a:buChar char="Ø"/>
            </a:pPr>
            <a:r>
              <a:rPr lang="en-US" i="1">
                <a:ea typeface="+mn-lt"/>
                <a:cs typeface="+mn-lt"/>
              </a:rPr>
              <a:t> No. CNMI Public Law 23-31 (3% surtax) does NOT apply to contracts initiated and executed  on or before January 15, 2025.</a:t>
            </a:r>
            <a:endParaRPr lang="en-US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b="1">
              <a:solidFill>
                <a:srgbClr val="32363F"/>
              </a:solidFill>
              <a:latin typeface="Calibri Light"/>
              <a:ea typeface="+mn-lt"/>
              <a:cs typeface="Calibri Light"/>
            </a:endParaRPr>
          </a:p>
          <a:p>
            <a:pPr marL="342900" indent="-342900" algn="just">
              <a:lnSpc>
                <a:spcPct val="90000"/>
              </a:lnSpc>
              <a:spcBef>
                <a:spcPts val="1000"/>
              </a:spcBef>
              <a:buFont typeface="Wingdings,Sans-Serif"/>
              <a:buChar char="Ø"/>
            </a:pPr>
            <a:endParaRPr lang="en-US" i="1">
              <a:solidFill>
                <a:srgbClr val="32363F"/>
              </a:solidFill>
              <a:latin typeface="Calibri Light"/>
              <a:ea typeface="+mn-lt"/>
              <a:cs typeface="Calibri Light"/>
            </a:endParaRPr>
          </a:p>
          <a:p>
            <a:pPr algn="just">
              <a:lnSpc>
                <a:spcPct val="90000"/>
              </a:lnSpc>
              <a:spcBef>
                <a:spcPts val="1000"/>
              </a:spcBef>
            </a:pPr>
            <a:endParaRPr lang="en-US" i="1">
              <a:ea typeface="Calibri Light"/>
              <a:cs typeface="Calibri Light"/>
            </a:endParaRPr>
          </a:p>
          <a:p>
            <a:endParaRPr lang="en-US"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156787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4B8432-1527-58FE-7CAD-BA443CE4B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03A4FF8-CDDC-F283-282A-0A82C3042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Placeholder 2" descr="Question mark on green pastel background">
            <a:extLst>
              <a:ext uri="{FF2B5EF4-FFF2-40B4-BE49-F238E27FC236}">
                <a16:creationId xmlns:a16="http://schemas.microsoft.com/office/drawing/2014/main" id="{647C977D-578A-E1A5-1C1F-0925CF9103A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3199" r="1" b="13200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E3A565-841F-2FE1-74E1-10DA618139A0}"/>
              </a:ext>
            </a:extLst>
          </p:cNvPr>
          <p:cNvSpPr txBox="1"/>
          <p:nvPr/>
        </p:nvSpPr>
        <p:spPr>
          <a:xfrm>
            <a:off x="198101" y="329246"/>
            <a:ext cx="6770559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b="1">
                <a:ea typeface="Calibri Light"/>
                <a:cs typeface="Calibri Light"/>
              </a:rPr>
              <a:t>FREQUENTLY ASKED QUESTIONS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727B27-B4C3-44DE-1A39-73556E3A9577}"/>
              </a:ext>
            </a:extLst>
          </p:cNvPr>
          <p:cNvSpPr txBox="1"/>
          <p:nvPr/>
        </p:nvSpPr>
        <p:spPr>
          <a:xfrm>
            <a:off x="561474" y="1102894"/>
            <a:ext cx="603183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Calibri Light"/>
                <a:cs typeface="Calibri Light"/>
              </a:rPr>
              <a:t>What is Saipan Local Law 23-24?</a:t>
            </a:r>
          </a:p>
          <a:p>
            <a:pPr marL="285750" indent="-285750" algn="just">
              <a:buFont typeface="Wingdings"/>
              <a:buChar char="Ø"/>
            </a:pPr>
            <a:r>
              <a:rPr lang="en-US">
                <a:ea typeface="Calibri Light"/>
                <a:cs typeface="Calibri Light"/>
              </a:rPr>
              <a:t>Saipan Local Law 23-24 is a construction law which was signed on January 10, 2025 and effective immediately, mandating to impose a 1% tax on yearly gross revenue of construction activities in excess of Three Hundred Fifty Thousand Dollars ($350,000.00).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A900D6-3124-F3A4-FE78-C7E1175C100F}"/>
              </a:ext>
            </a:extLst>
          </p:cNvPr>
          <p:cNvSpPr txBox="1"/>
          <p:nvPr/>
        </p:nvSpPr>
        <p:spPr>
          <a:xfrm>
            <a:off x="561474" y="3047999"/>
            <a:ext cx="603183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Calibri Light"/>
                <a:cs typeface="Calibri Light"/>
              </a:rPr>
              <a:t>Are Gross Revenue from Residential Housing Construction Activities subject to 1% tax?</a:t>
            </a:r>
          </a:p>
          <a:p>
            <a:pPr marL="285750" indent="-285750" algn="just">
              <a:buFont typeface="Wingdings"/>
              <a:buChar char="Ø"/>
            </a:pPr>
            <a:r>
              <a:rPr lang="en-US">
                <a:ea typeface="Calibri Light"/>
                <a:cs typeface="Calibri Light"/>
              </a:rPr>
              <a:t>No. The yearly gross revenue tax shall exclude construction activity gross revenue generated by or derived from residential housing construction activities that is intended primarily of living purposes.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4FBA0B-1369-401D-3EF7-EF9C689EDB47}"/>
              </a:ext>
            </a:extLst>
          </p:cNvPr>
          <p:cNvSpPr txBox="1"/>
          <p:nvPr/>
        </p:nvSpPr>
        <p:spPr>
          <a:xfrm>
            <a:off x="491289" y="4932946"/>
            <a:ext cx="603183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Calibri Light"/>
                <a:cs typeface="Calibri Light"/>
              </a:rPr>
              <a:t>What is a Residential Housing?</a:t>
            </a:r>
          </a:p>
          <a:p>
            <a:pPr marL="285750" indent="-285750" algn="just">
              <a:buFont typeface="Wingdings"/>
              <a:buChar char="Ø"/>
            </a:pPr>
            <a:r>
              <a:rPr lang="en-US">
                <a:ea typeface="Calibri Light"/>
                <a:cs typeface="Calibri Light"/>
              </a:rPr>
              <a:t>Residential Housing under this Act shall mean construction of individual homes and not apartments or similar activities.</a:t>
            </a:r>
          </a:p>
        </p:txBody>
      </p:sp>
    </p:spTree>
    <p:extLst>
      <p:ext uri="{BB962C8B-B14F-4D97-AF65-F5344CB8AC3E}">
        <p14:creationId xmlns:p14="http://schemas.microsoft.com/office/powerpoint/2010/main" val="19899140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A15CDC-AA41-029A-6451-0194CE643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C89F40-7915-A61E-BB94-BA06A41463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Placeholder 2" descr="Question mark on green pastel background">
            <a:extLst>
              <a:ext uri="{FF2B5EF4-FFF2-40B4-BE49-F238E27FC236}">
                <a16:creationId xmlns:a16="http://schemas.microsoft.com/office/drawing/2014/main" id="{20118FC5-9A0D-C48B-9A48-237F8524F6F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3199" r="1" b="13200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15C1D6-7DDF-BCB0-4A3A-B502DB688794}"/>
              </a:ext>
            </a:extLst>
          </p:cNvPr>
          <p:cNvSpPr txBox="1"/>
          <p:nvPr/>
        </p:nvSpPr>
        <p:spPr>
          <a:xfrm>
            <a:off x="198101" y="329246"/>
            <a:ext cx="6770559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b="1">
                <a:ea typeface="Calibri Light"/>
                <a:cs typeface="Calibri Light"/>
              </a:rPr>
              <a:t>FREQUENTLY ASKED QUESTIONS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338603-E8CB-0C74-DC26-51EE3D287A51}"/>
              </a:ext>
            </a:extLst>
          </p:cNvPr>
          <p:cNvSpPr txBox="1"/>
          <p:nvPr/>
        </p:nvSpPr>
        <p:spPr>
          <a:xfrm>
            <a:off x="561474" y="1102894"/>
            <a:ext cx="603183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Calibri Light"/>
                <a:cs typeface="Calibri Light"/>
              </a:rPr>
              <a:t>Is Saipan Local Law 23-24 applicable to constructions projects prior to January 10, 2025?</a:t>
            </a:r>
          </a:p>
          <a:p>
            <a:pPr marL="285750" indent="-285750" algn="just">
              <a:buFont typeface="Wingdings"/>
              <a:buChar char="Ø"/>
            </a:pPr>
            <a:r>
              <a:rPr lang="en-US">
                <a:ea typeface="Calibri Light"/>
                <a:cs typeface="Calibri Light"/>
              </a:rPr>
              <a:t>No. Revenues from construction activities for construction projects engaged in prior to the effective date are exempt to 1% tax.</a:t>
            </a:r>
          </a:p>
        </p:txBody>
      </p:sp>
    </p:spTree>
    <p:extLst>
      <p:ext uri="{BB962C8B-B14F-4D97-AF65-F5344CB8AC3E}">
        <p14:creationId xmlns:p14="http://schemas.microsoft.com/office/powerpoint/2010/main" val="40698511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Placeholder 2" descr="Close-up of hands raised in classroom">
            <a:extLst>
              <a:ext uri="{FF2B5EF4-FFF2-40B4-BE49-F238E27FC236}">
                <a16:creationId xmlns:a16="http://schemas.microsoft.com/office/drawing/2014/main" id="{1B2C4E42-B802-E36B-D638-8F8EF493CF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3387" b="235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67F1E794-2E73-7DF7-1F3A-C55C64A50E28}"/>
              </a:ext>
            </a:extLst>
          </p:cNvPr>
          <p:cNvSpPr txBox="1"/>
          <p:nvPr/>
        </p:nvSpPr>
        <p:spPr>
          <a:xfrm>
            <a:off x="3958612" y="816030"/>
            <a:ext cx="8597679" cy="178510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500">
                <a:solidFill>
                  <a:schemeClr val="bg1"/>
                </a:solidFill>
              </a:rPr>
              <a:t>EXERCISES </a:t>
            </a:r>
            <a:br>
              <a:rPr lang="en-US" sz="5500"/>
            </a:br>
            <a:r>
              <a:rPr lang="en-US" sz="5500">
                <a:solidFill>
                  <a:schemeClr val="bg1"/>
                </a:solidFill>
              </a:rPr>
              <a:t>(AUDIENCE PARTICIPATION)</a:t>
            </a:r>
          </a:p>
        </p:txBody>
      </p:sp>
    </p:spTree>
    <p:extLst>
      <p:ext uri="{BB962C8B-B14F-4D97-AF65-F5344CB8AC3E}">
        <p14:creationId xmlns:p14="http://schemas.microsoft.com/office/powerpoint/2010/main" val="1764563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4A305CD-8E67-92D7-483D-2A92ED293E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500" b="0" i="0" u="sng" dirty="0">
              <a:solidFill>
                <a:srgbClr val="000000"/>
              </a:solidFill>
              <a:effectLst/>
              <a:latin typeface="Tenorite" panose="00000500000000000000" pitchFamily="2" charset="0"/>
            </a:endParaRPr>
          </a:p>
          <a:p>
            <a:pPr marL="0" indent="0">
              <a:buNone/>
            </a:pPr>
            <a:r>
              <a:rPr lang="en-US" sz="4400" b="1" i="0" dirty="0">
                <a:solidFill>
                  <a:srgbClr val="000000"/>
                </a:solidFill>
                <a:effectLst/>
                <a:latin typeface="Tenorite" panose="00000500000000000000" pitchFamily="2" charset="0"/>
              </a:rPr>
              <a:t>WHAT DOES THIS LAW MANDATE?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Unless exempted, the law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enorite"/>
                <a:ea typeface="+mn-lt"/>
                <a:cs typeface="+mn-lt"/>
              </a:rPr>
              <a:t>imposes a</a:t>
            </a:r>
            <a:r>
              <a:rPr lang="en-US" sz="2800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 </a:t>
            </a:r>
            <a:r>
              <a:rPr lang="en-US" sz="2800" i="0" strike="noStrike" dirty="0">
                <a:solidFill>
                  <a:srgbClr val="000000"/>
                </a:solidFill>
                <a:effectLst/>
                <a:latin typeface="Tenorite"/>
                <a:ea typeface="+mn-lt"/>
                <a:cs typeface="+mn-lt"/>
              </a:rPr>
              <a:t>3%</a:t>
            </a:r>
            <a:r>
              <a:rPr lang="en-US" sz="2800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enorite"/>
                <a:ea typeface="+mn-lt"/>
                <a:cs typeface="+mn-lt"/>
              </a:rPr>
              <a:t>surtax on </a:t>
            </a:r>
            <a:r>
              <a:rPr lang="en-US" sz="2800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the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enorite"/>
                <a:ea typeface="+mn-lt"/>
                <a:cs typeface="+mn-lt"/>
              </a:rPr>
              <a:t>gross revenues</a:t>
            </a:r>
            <a:r>
              <a:rPr lang="en-US" sz="2800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 of a General Contractor directly attributed to or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enorite"/>
                <a:ea typeface="+mn-lt"/>
                <a:cs typeface="+mn-lt"/>
              </a:rPr>
              <a:t>derived from </a:t>
            </a:r>
            <a:r>
              <a:rPr lang="en-US" sz="2800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a Qualifying Construction Project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enorite"/>
                <a:ea typeface="+mn-lt"/>
                <a:cs typeface="+mn-lt"/>
              </a:rPr>
              <a:t>.</a:t>
            </a:r>
            <a:r>
              <a:rPr lang="en-US" sz="2800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 [Public Law 23-31 § 102(a)]</a:t>
            </a:r>
            <a:endParaRPr lang="en-US" sz="2800" dirty="0">
              <a:latin typeface="Tenorite"/>
              <a:ea typeface="+mn-lt"/>
              <a:cs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5906EE-7E5A-D77D-800A-14696BE9E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673591" y="4181249"/>
            <a:ext cx="3173154" cy="241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48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1EF26A-6647-6DFE-4BE5-BEFB35AC08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EXERCISE SCENARIO</a:t>
            </a:r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8018633-AE28-7375-0524-BD37D0FC04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500">
                <a:ea typeface="Calibri Light"/>
                <a:cs typeface="Calibri Light"/>
              </a:rPr>
              <a:t>CNMI Public Law 23-31 and Saipan Local Law 23-24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9F3FB970-1515-9304-814B-A79CA75FE47D}"/>
              </a:ext>
            </a:extLst>
          </p:cNvPr>
          <p:cNvSpPr txBox="1"/>
          <p:nvPr/>
        </p:nvSpPr>
        <p:spPr>
          <a:xfrm>
            <a:off x="831851" y="497416"/>
            <a:ext cx="10519832" cy="390350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800" dirty="0"/>
              <a:t>Company E, a construction company in the CNMI was awarded a contract on January 10, 2025,  for $1,000,000.00 to build a park. The company would oversee the entire project from inception to completion. Company E then subcontracted a portion ($250,000)of the project to Company F. On February 8, 2025, a change order was executed, bringing the contract total amount to $1,500,000.00</a:t>
            </a:r>
          </a:p>
        </p:txBody>
      </p:sp>
    </p:spTree>
    <p:extLst>
      <p:ext uri="{BB962C8B-B14F-4D97-AF65-F5344CB8AC3E}">
        <p14:creationId xmlns:p14="http://schemas.microsoft.com/office/powerpoint/2010/main" val="13615370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62424D2-CB50-0BFA-9B35-F85E09DA1E3D}"/>
              </a:ext>
            </a:extLst>
          </p:cNvPr>
          <p:cNvSpPr txBox="1"/>
          <p:nvPr/>
        </p:nvSpPr>
        <p:spPr>
          <a:xfrm>
            <a:off x="1447800" y="1714500"/>
            <a:ext cx="9296400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u="sng">
                <a:latin typeface="Calibri Light"/>
                <a:ea typeface="Calibri Light"/>
                <a:cs typeface="Calibri Light"/>
              </a:rPr>
              <a:t>Exercise Question No. 1</a:t>
            </a:r>
          </a:p>
          <a:p>
            <a:pPr algn="ctr"/>
            <a:endParaRPr lang="en-US" sz="4000">
              <a:latin typeface="Calibri Light"/>
              <a:ea typeface="Calibri Light"/>
              <a:cs typeface="Calibri Light"/>
            </a:endParaRPr>
          </a:p>
          <a:p>
            <a:pPr algn="ctr"/>
            <a:r>
              <a:rPr lang="en-US" sz="5000" b="1" baseline="0">
                <a:latin typeface="Calibri Light"/>
                <a:ea typeface="Calibri Light"/>
                <a:cs typeface="Calibri Light"/>
              </a:rPr>
              <a:t>Does Company </a:t>
            </a:r>
            <a:r>
              <a:rPr lang="en-US" sz="5000" b="1">
                <a:latin typeface="Calibri Light"/>
                <a:ea typeface="Calibri Light"/>
                <a:cs typeface="Calibri Light"/>
              </a:rPr>
              <a:t>E meet</a:t>
            </a:r>
            <a:r>
              <a:rPr lang="en-US" sz="5000" b="1" baseline="0">
                <a:latin typeface="Calibri Light"/>
                <a:ea typeface="Calibri Light"/>
                <a:cs typeface="Calibri Light"/>
              </a:rPr>
              <a:t> the definition of a General Contractor?</a:t>
            </a:r>
            <a:r>
              <a:rPr lang="en-US" sz="5000" b="1">
                <a:latin typeface="Calibri Light"/>
                <a:ea typeface="Calibri"/>
                <a:cs typeface="Calibri"/>
              </a:rPr>
              <a:t>​</a:t>
            </a:r>
            <a:endParaRPr lang="en-US" sz="5000" b="1"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0830284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98434-8A10-7B71-2D3A-91C86A1E2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EC237BA-0A1C-EEE6-162F-717086D08085}"/>
              </a:ext>
            </a:extLst>
          </p:cNvPr>
          <p:cNvSpPr txBox="1"/>
          <p:nvPr/>
        </p:nvSpPr>
        <p:spPr>
          <a:xfrm>
            <a:off x="1447800" y="1534583"/>
            <a:ext cx="9296400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u="sng">
                <a:latin typeface="Calibri Light"/>
                <a:ea typeface="Calibri Light"/>
                <a:cs typeface="Calibri Light"/>
              </a:rPr>
              <a:t>Exercise Question No. 2</a:t>
            </a:r>
          </a:p>
          <a:p>
            <a:pPr algn="ctr"/>
            <a:endParaRPr lang="en-US" sz="5000" b="1">
              <a:latin typeface="Calibri Light"/>
              <a:ea typeface="Calibri Light"/>
              <a:cs typeface="Calibri Light"/>
            </a:endParaRPr>
          </a:p>
          <a:p>
            <a:pPr algn="ctr"/>
            <a:r>
              <a:rPr lang="en-US" sz="5000" b="1">
                <a:latin typeface="Calibri Light"/>
                <a:ea typeface="Calibri Light"/>
                <a:cs typeface="Calibri Light"/>
              </a:rPr>
              <a:t>Is the Project awarded to </a:t>
            </a:r>
            <a:r>
              <a:rPr lang="en-US" sz="5000" b="1" baseline="0">
                <a:latin typeface="Calibri Light"/>
                <a:ea typeface="Calibri Light"/>
                <a:cs typeface="Calibri Light"/>
              </a:rPr>
              <a:t>Company </a:t>
            </a:r>
            <a:r>
              <a:rPr lang="en-US" sz="5000" b="1">
                <a:latin typeface="Calibri Light"/>
                <a:ea typeface="Calibri Light"/>
                <a:cs typeface="Calibri Light"/>
              </a:rPr>
              <a:t>E, </a:t>
            </a:r>
            <a:r>
              <a:rPr lang="en-US" sz="5000" b="1" baseline="0">
                <a:latin typeface="Calibri Light"/>
                <a:ea typeface="Calibri Light"/>
                <a:cs typeface="Calibri Light"/>
              </a:rPr>
              <a:t>a </a:t>
            </a:r>
            <a:r>
              <a:rPr lang="en-US" sz="5000" b="1">
                <a:latin typeface="Calibri Light"/>
                <a:ea typeface="Calibri Light"/>
                <a:cs typeface="Calibri Light"/>
              </a:rPr>
              <a:t>Qualifying Contruction Project (QCP)?</a:t>
            </a:r>
            <a:r>
              <a:rPr lang="en-US" sz="5000" b="1">
                <a:latin typeface="Calibri Light"/>
                <a:ea typeface="Calibri"/>
                <a:cs typeface="Calibri"/>
              </a:rPr>
              <a:t>​</a:t>
            </a:r>
            <a:endParaRPr lang="en-US" sz="5000" b="1"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988926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5724A-A5F0-D5EA-1BF1-F22329DF3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2A2FB82-292B-0C40-C18E-86E1CED1E409}"/>
              </a:ext>
            </a:extLst>
          </p:cNvPr>
          <p:cNvSpPr txBox="1"/>
          <p:nvPr/>
        </p:nvSpPr>
        <p:spPr>
          <a:xfrm>
            <a:off x="1447800" y="1534583"/>
            <a:ext cx="9296400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u="sng" dirty="0">
                <a:latin typeface="Calibri Light"/>
                <a:ea typeface="Calibri Light"/>
                <a:cs typeface="Calibri Light"/>
              </a:rPr>
              <a:t>Exercise Question No. 3</a:t>
            </a:r>
            <a:endParaRPr lang="en-US" dirty="0"/>
          </a:p>
          <a:p>
            <a:pPr algn="ctr"/>
            <a:endParaRPr lang="en-US" sz="4000" u="sng" dirty="0">
              <a:solidFill>
                <a:srgbClr val="32363F"/>
              </a:solidFill>
              <a:latin typeface="Calibri Light"/>
              <a:ea typeface="Calibri Light"/>
              <a:cs typeface="Calibri Light"/>
            </a:endParaRPr>
          </a:p>
          <a:p>
            <a:pPr algn="ctr"/>
            <a:r>
              <a:rPr lang="en-US" sz="5000" b="1" dirty="0">
                <a:solidFill>
                  <a:srgbClr val="32363F"/>
                </a:solidFill>
                <a:latin typeface="Calibri Light"/>
                <a:ea typeface="Calibri Light"/>
                <a:cs typeface="Calibri Light"/>
              </a:rPr>
              <a:t>Which Company would be subject to the 3% tax?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423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5D7C5-FCB2-DA86-0F50-AB7539C37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026AAE9-817A-3E36-77B4-F059F34FCC89}"/>
              </a:ext>
            </a:extLst>
          </p:cNvPr>
          <p:cNvSpPr txBox="1"/>
          <p:nvPr/>
        </p:nvSpPr>
        <p:spPr>
          <a:xfrm>
            <a:off x="1447800" y="1534583"/>
            <a:ext cx="9296400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u="sng" dirty="0">
                <a:latin typeface="Calibri Light"/>
                <a:ea typeface="Calibri Light"/>
                <a:cs typeface="Calibri Light"/>
              </a:rPr>
              <a:t>Exercise Question No. 4</a:t>
            </a:r>
            <a:endParaRPr lang="en-US" dirty="0"/>
          </a:p>
          <a:p>
            <a:pPr algn="ctr"/>
            <a:endParaRPr lang="en-US" sz="4000" dirty="0">
              <a:solidFill>
                <a:srgbClr val="32363F"/>
              </a:solidFill>
              <a:latin typeface="Calibri Light"/>
              <a:ea typeface="Calibri Light"/>
              <a:cs typeface="Calibri Light"/>
            </a:endParaRPr>
          </a:p>
          <a:p>
            <a:pPr algn="ctr"/>
            <a:r>
              <a:rPr lang="en-US" sz="5000" b="1" dirty="0">
                <a:solidFill>
                  <a:srgbClr val="32363F"/>
                </a:solidFill>
                <a:latin typeface="Calibri Light"/>
                <a:ea typeface="Calibri Light"/>
                <a:cs typeface="Calibri Light"/>
              </a:rPr>
              <a:t>Which company would be subject to the 1% tax?</a:t>
            </a:r>
            <a:endParaRPr lang="en-US" sz="5000" b="1" dirty="0"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9771473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B2CBF-728C-F2BF-5F88-FC495F1D8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FF5ACB0-A2FE-1736-8E30-F7C9FA471919}"/>
              </a:ext>
            </a:extLst>
          </p:cNvPr>
          <p:cNvSpPr txBox="1"/>
          <p:nvPr/>
        </p:nvSpPr>
        <p:spPr>
          <a:xfrm>
            <a:off x="1447800" y="1534583"/>
            <a:ext cx="9296400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u="sng" dirty="0">
                <a:latin typeface="Calibri Light"/>
                <a:ea typeface="Calibri Light"/>
                <a:cs typeface="Calibri Light"/>
              </a:rPr>
              <a:t>Exercise Question No. 6</a:t>
            </a:r>
            <a:endParaRPr lang="en-US" dirty="0"/>
          </a:p>
          <a:p>
            <a:pPr algn="ctr"/>
            <a:endParaRPr lang="en-US" sz="4000" dirty="0">
              <a:solidFill>
                <a:srgbClr val="32363F"/>
              </a:solidFill>
              <a:latin typeface="Calibri Light"/>
              <a:ea typeface="Calibri Light"/>
              <a:cs typeface="Calibri Light"/>
            </a:endParaRPr>
          </a:p>
          <a:p>
            <a:pPr algn="ctr"/>
            <a:r>
              <a:rPr lang="en-US" sz="5000" b="1" dirty="0">
                <a:solidFill>
                  <a:srgbClr val="32363F"/>
                </a:solidFill>
                <a:latin typeface="Calibri Light"/>
                <a:ea typeface="Calibri Light"/>
                <a:cs typeface="Calibri Light"/>
              </a:rPr>
              <a:t>After the change order, is any company subject to 3% tax?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1076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67AC1-21A5-D6D7-434E-E691D58B7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A14353B-E481-F4A7-14B5-C4B1030AD386}"/>
              </a:ext>
            </a:extLst>
          </p:cNvPr>
          <p:cNvSpPr txBox="1"/>
          <p:nvPr/>
        </p:nvSpPr>
        <p:spPr>
          <a:xfrm>
            <a:off x="1310217" y="1534583"/>
            <a:ext cx="9518649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u="sng" dirty="0">
                <a:latin typeface="Calibri Light"/>
                <a:ea typeface="Calibri Light"/>
                <a:cs typeface="Calibri Light"/>
              </a:rPr>
              <a:t>Exercise Question No. 7</a:t>
            </a:r>
            <a:endParaRPr lang="en-US" dirty="0"/>
          </a:p>
          <a:p>
            <a:pPr algn="ctr"/>
            <a:endParaRPr lang="en-US" sz="4000" dirty="0">
              <a:solidFill>
                <a:srgbClr val="32363F"/>
              </a:solidFill>
              <a:latin typeface="Calibri Light"/>
              <a:ea typeface="Calibri Light"/>
              <a:cs typeface="Calibri Light"/>
            </a:endParaRPr>
          </a:p>
          <a:p>
            <a:pPr algn="ctr"/>
            <a:r>
              <a:rPr lang="en-US" sz="5000" b="1" dirty="0">
                <a:solidFill>
                  <a:srgbClr val="32363F"/>
                </a:solidFill>
                <a:latin typeface="Calibri Light"/>
                <a:ea typeface="Calibri Light"/>
                <a:cs typeface="Calibri Light"/>
              </a:rPr>
              <a:t>After change order, is any </a:t>
            </a:r>
            <a:r>
              <a:rPr lang="en-US" sz="5000" b="1">
                <a:solidFill>
                  <a:srgbClr val="32363F"/>
                </a:solidFill>
                <a:latin typeface="Calibri Light"/>
                <a:ea typeface="Calibri Light"/>
                <a:cs typeface="Calibri Light"/>
              </a:rPr>
              <a:t>company subject </a:t>
            </a:r>
            <a:r>
              <a:rPr lang="en-US" sz="5000" b="1" dirty="0">
                <a:solidFill>
                  <a:srgbClr val="32363F"/>
                </a:solidFill>
                <a:latin typeface="Calibri Light"/>
                <a:ea typeface="Calibri Light"/>
                <a:cs typeface="Calibri Light"/>
              </a:rPr>
              <a:t>to the 1% tax?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8638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Learn School Hands · Free photo on Pixabay">
            <a:extLst>
              <a:ext uri="{FF2B5EF4-FFF2-40B4-BE49-F238E27FC236}">
                <a16:creationId xmlns:a16="http://schemas.microsoft.com/office/drawing/2014/main" id="{12FC58F7-3FBD-EB5D-49E1-EA1D034CEC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24" r="9219" b="-1"/>
          <a:stretch/>
        </p:blipFill>
        <p:spPr>
          <a:xfrm>
            <a:off x="3574130" y="10"/>
            <a:ext cx="8617868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891172E-978F-C52F-C8B8-2B7098B3E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500">
                <a:ea typeface="Calibri"/>
                <a:cs typeface="Calibri"/>
              </a:rPr>
              <a:t>TAKEAWAYS</a:t>
            </a:r>
            <a:endParaRPr lang="en-US" sz="45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C5E2AF4-9FFD-55DB-2E8A-81FCE86E7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10046977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20B0604020202020204" pitchFamily="34" charset="0"/>
              <a:buChar char="ü"/>
            </a:pPr>
            <a:r>
              <a:rPr lang="en-US" sz="2000">
                <a:ea typeface="Calibri Light"/>
                <a:cs typeface="Calibri Light"/>
              </a:rPr>
              <a:t>We are able to identify two distinct construction-related tax laws.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en-US" sz="2000">
                <a:ea typeface="Calibri Light"/>
                <a:cs typeface="Calibri Light"/>
              </a:rPr>
              <a:t>We are able to define terms related to the construction tax laws.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en-US" sz="2000">
                <a:ea typeface="Calibri Light"/>
                <a:cs typeface="Calibri Light"/>
              </a:rPr>
              <a:t>We have identified the proper procedure for filing the relevant construction tax.</a:t>
            </a:r>
          </a:p>
          <a:p>
            <a:pPr marL="0" indent="0">
              <a:buNone/>
            </a:pPr>
            <a:endParaRPr lang="en-US" sz="2000">
              <a:ea typeface="Calibri Light"/>
              <a:cs typeface="Calibri Light"/>
            </a:endParaRPr>
          </a:p>
          <a:p>
            <a:pPr>
              <a:buFont typeface="Wingdings" panose="020B0604020202020204" pitchFamily="34" charset="0"/>
              <a:buChar char="ü"/>
            </a:pPr>
            <a:endParaRPr lang="en-US" sz="2000">
              <a:ea typeface="Calibri Light"/>
              <a:cs typeface="Calibri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3BEC6-AFAB-DFB5-8651-7A563D0F7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3DC2DEF-D2FE-4B45-ABA4-9F153FD1C98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8954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Menu 1080P, 2K, 4K, 5K HD wallpapers free download | Wallpaper Flare">
            <a:extLst>
              <a:ext uri="{FF2B5EF4-FFF2-40B4-BE49-F238E27FC236}">
                <a16:creationId xmlns:a16="http://schemas.microsoft.com/office/drawing/2014/main" id="{BC91B90C-D988-A675-69A2-5BCC08E0A1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626" b="7626"/>
          <a:stretch/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651237-5BCF-DEA1-3A43-6F2532B2ACCA}"/>
              </a:ext>
            </a:extLst>
          </p:cNvPr>
          <p:cNvSpPr txBox="1"/>
          <p:nvPr/>
        </p:nvSpPr>
        <p:spPr>
          <a:xfrm>
            <a:off x="7697720" y="3055365"/>
            <a:ext cx="2725163" cy="32470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endParaRPr lang="en-US">
              <a:solidFill>
                <a:srgbClr val="0070C0"/>
              </a:solidFill>
              <a:latin typeface="Tenorite"/>
              <a:cs typeface="Segoe UI"/>
            </a:endParaRPr>
          </a:p>
          <a:p>
            <a:pPr>
              <a:lnSpc>
                <a:spcPct val="150000"/>
              </a:lnSpc>
            </a:pPr>
            <a:endParaRPr lang="en-US">
              <a:solidFill>
                <a:srgbClr val="0070C0"/>
              </a:solidFill>
              <a:latin typeface="Tenorite"/>
              <a:cs typeface="Segoe UI"/>
            </a:endParaRPr>
          </a:p>
          <a:p>
            <a:pPr>
              <a:lnSpc>
                <a:spcPct val="150000"/>
              </a:lnSpc>
            </a:pPr>
            <a:endParaRPr lang="en-US" sz="1400">
              <a:solidFill>
                <a:srgbClr val="0070C0"/>
              </a:solidFill>
              <a:latin typeface="Tenorite"/>
              <a:cs typeface="Segoe UI"/>
            </a:endParaRPr>
          </a:p>
          <a:p>
            <a:endParaRPr lang="en-US" sz="1400">
              <a:solidFill>
                <a:srgbClr val="0070C0"/>
              </a:solidFill>
              <a:latin typeface="Tenorite"/>
              <a:cs typeface="Segoe UI"/>
            </a:endParaRPr>
          </a:p>
          <a:p>
            <a:r>
              <a:rPr lang="en-US" sz="1400">
                <a:solidFill>
                  <a:schemeClr val="bg1"/>
                </a:solidFill>
                <a:latin typeface="Tenorite"/>
                <a:cs typeface="Segoe UI"/>
              </a:rPr>
              <a:t>Prepared &amp; Presented By:</a:t>
            </a:r>
          </a:p>
          <a:p>
            <a:r>
              <a:rPr lang="en-US" sz="1400">
                <a:solidFill>
                  <a:schemeClr val="bg1"/>
                </a:solidFill>
                <a:latin typeface="Tenorite"/>
                <a:cs typeface="Segoe UI"/>
              </a:rPr>
              <a:t>Division of Revenue &amp; Taxation​</a:t>
            </a:r>
            <a:endParaRPr lang="en-US" sz="1400">
              <a:solidFill>
                <a:schemeClr val="bg1"/>
              </a:solidFill>
              <a:ea typeface="Calibri Light"/>
              <a:cs typeface="Calibri Light"/>
            </a:endParaRPr>
          </a:p>
          <a:p>
            <a:r>
              <a:rPr lang="en-US" sz="1400">
                <a:solidFill>
                  <a:schemeClr val="bg1"/>
                </a:solidFill>
                <a:latin typeface="Tenorite"/>
                <a:cs typeface="Segoe UI"/>
              </a:rPr>
              <a:t>​</a:t>
            </a:r>
            <a:r>
              <a:rPr lang="en-US" sz="1400" u="sng">
                <a:solidFill>
                  <a:schemeClr val="bg1"/>
                </a:solidFill>
                <a:ea typeface="+mn-lt"/>
                <a:cs typeface="+mn-lt"/>
              </a:rPr>
              <a:t>Examination Branch Team</a:t>
            </a:r>
            <a:r>
              <a:rPr lang="en-US" sz="1400">
                <a:solidFill>
                  <a:schemeClr val="bg1"/>
                </a:solidFill>
                <a:ea typeface="+mn-lt"/>
                <a:cs typeface="+mn-lt"/>
              </a:rPr>
              <a:t> </a:t>
            </a:r>
          </a:p>
          <a:p>
            <a:pPr lvl="2"/>
            <a:r>
              <a:rPr lang="en-US" sz="1200">
                <a:solidFill>
                  <a:schemeClr val="bg1"/>
                </a:solidFill>
                <a:latin typeface="Tenorite"/>
                <a:cs typeface="Segoe UI"/>
              </a:rPr>
              <a:t>Melvina </a:t>
            </a:r>
            <a:r>
              <a:rPr lang="en-US" sz="1200" err="1">
                <a:solidFill>
                  <a:schemeClr val="bg1"/>
                </a:solidFill>
                <a:latin typeface="Tenorite"/>
                <a:cs typeface="Segoe UI"/>
              </a:rPr>
              <a:t>Litulumar</a:t>
            </a:r>
            <a:r>
              <a:rPr lang="en-US" sz="1200">
                <a:solidFill>
                  <a:schemeClr val="bg1"/>
                </a:solidFill>
                <a:latin typeface="Tenorite"/>
                <a:cs typeface="Segoe UI"/>
              </a:rPr>
              <a:t>​</a:t>
            </a:r>
          </a:p>
          <a:p>
            <a:pPr lvl="2"/>
            <a:r>
              <a:rPr lang="en-US" sz="1200">
                <a:solidFill>
                  <a:schemeClr val="bg1"/>
                </a:solidFill>
                <a:latin typeface="Tenorite"/>
                <a:cs typeface="Segoe UI"/>
              </a:rPr>
              <a:t>Jolene </a:t>
            </a:r>
            <a:r>
              <a:rPr lang="en-US" sz="1200" err="1">
                <a:solidFill>
                  <a:schemeClr val="bg1"/>
                </a:solidFill>
                <a:latin typeface="Tenorite"/>
                <a:cs typeface="Segoe UI"/>
              </a:rPr>
              <a:t>Demapan</a:t>
            </a:r>
            <a:r>
              <a:rPr lang="en-US" sz="1200">
                <a:solidFill>
                  <a:schemeClr val="bg1"/>
                </a:solidFill>
                <a:latin typeface="Tenorite"/>
                <a:cs typeface="Segoe UI"/>
              </a:rPr>
              <a:t>​</a:t>
            </a:r>
          </a:p>
          <a:p>
            <a:pPr lvl="2"/>
            <a:r>
              <a:rPr lang="en-US" sz="1200">
                <a:solidFill>
                  <a:schemeClr val="bg1"/>
                </a:solidFill>
                <a:latin typeface="Segoe UI"/>
                <a:cs typeface="Segoe UI"/>
              </a:rPr>
              <a:t>Ofelia Pangelinan </a:t>
            </a:r>
          </a:p>
          <a:p>
            <a:pPr lvl="2"/>
            <a:r>
              <a:rPr lang="en-US" sz="1200">
                <a:solidFill>
                  <a:schemeClr val="bg1"/>
                </a:solidFill>
                <a:latin typeface="Segoe UI"/>
                <a:cs typeface="Segoe UI"/>
              </a:rPr>
              <a:t>Rosalie </a:t>
            </a:r>
            <a:r>
              <a:rPr lang="en-US" sz="1200" err="1">
                <a:solidFill>
                  <a:schemeClr val="bg1"/>
                </a:solidFill>
                <a:latin typeface="Segoe UI"/>
                <a:cs typeface="Segoe UI"/>
              </a:rPr>
              <a:t>Litulumar</a:t>
            </a:r>
            <a:r>
              <a:rPr lang="en-US" sz="1200">
                <a:solidFill>
                  <a:schemeClr val="bg1"/>
                </a:solidFill>
                <a:latin typeface="Segoe UI"/>
                <a:cs typeface="Segoe UI"/>
              </a:rPr>
              <a:t> </a:t>
            </a:r>
          </a:p>
          <a:p>
            <a:pPr lvl="2"/>
            <a:r>
              <a:rPr lang="en-US" sz="1200">
                <a:solidFill>
                  <a:schemeClr val="bg1"/>
                </a:solidFill>
                <a:latin typeface="Segoe UI"/>
                <a:cs typeface="Segoe UI"/>
              </a:rPr>
              <a:t>Marites Donahue</a:t>
            </a:r>
            <a:endParaRPr lang="en-US" sz="1200">
              <a:solidFill>
                <a:schemeClr val="bg1"/>
              </a:solidFill>
              <a:ea typeface="Calibri Light"/>
              <a:cs typeface="Calibri Light"/>
            </a:endParaRPr>
          </a:p>
          <a:p>
            <a:r>
              <a:rPr lang="en-US" sz="1400">
                <a:solidFill>
                  <a:srgbClr val="0070C0"/>
                </a:solidFill>
                <a:latin typeface="Tenorite"/>
                <a:cs typeface="Segoe U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952175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EF48F30-BEB4-44C7-9F35-3BBB61CF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505448"/>
            <a:ext cx="11520487" cy="755649"/>
          </a:xfrm>
        </p:spPr>
        <p:txBody>
          <a:bodyPr>
            <a:normAutofit/>
          </a:bodyPr>
          <a:lstStyle/>
          <a:p>
            <a:r>
              <a:rPr lang="en-US" sz="4000"/>
              <a:t>CNMI PUBLIC LAW 23-31 APPLIES TO -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60433D-E380-4571-991C-16B6CE7A4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4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B253683-524F-46CF-BFCD-BFF6A7A920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7901" y="2272356"/>
            <a:ext cx="10990999" cy="3760799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457200" indent="-457200" algn="just">
              <a:buAutoNum type="alphaUcPeriod"/>
            </a:pPr>
            <a:r>
              <a:rPr lang="en-US" sz="2500" dirty="0">
                <a:solidFill>
                  <a:srgbClr val="000000"/>
                </a:solidFill>
                <a:latin typeface="Tenorite"/>
              </a:rPr>
              <a:t>A</a:t>
            </a:r>
            <a:r>
              <a:rPr lang="en-US" sz="2500" b="1" dirty="0">
                <a:solidFill>
                  <a:srgbClr val="000000"/>
                </a:solidFill>
                <a:latin typeface="Tenorite"/>
              </a:rPr>
              <a:t> General Contracto</a:t>
            </a:r>
            <a:r>
              <a:rPr lang="en-US" sz="2500" dirty="0">
                <a:solidFill>
                  <a:srgbClr val="000000"/>
                </a:solidFill>
                <a:latin typeface="Tenorite"/>
              </a:rPr>
              <a:t>r. </a:t>
            </a:r>
            <a:r>
              <a:rPr lang="en-US" sz="2500" i="1" dirty="0">
                <a:solidFill>
                  <a:srgbClr val="000000"/>
                </a:solidFill>
                <a:latin typeface="Tenorite"/>
              </a:rPr>
              <a:t>A General contractor means the primary entity that contracts for the completion of the entire construction project. [PL 23-31 §101 (a)]</a:t>
            </a:r>
            <a:endParaRPr lang="en-US" sz="2500" i="1" dirty="0">
              <a:solidFill>
                <a:srgbClr val="000000"/>
              </a:solidFill>
              <a:ea typeface="+mn-lt"/>
              <a:cs typeface="+mn-lt"/>
            </a:endParaRPr>
          </a:p>
          <a:p>
            <a:pPr marL="457200" indent="-457200" algn="just">
              <a:buAutoNum type="alphaUcPeriod"/>
            </a:pPr>
            <a:endParaRPr lang="en-US" sz="2500" dirty="0">
              <a:solidFill>
                <a:srgbClr val="000000"/>
              </a:solidFill>
              <a:latin typeface="Tenorite"/>
              <a:ea typeface="+mn-lt"/>
              <a:cs typeface="+mn-lt"/>
            </a:endParaRPr>
          </a:p>
          <a:p>
            <a:pPr marL="457200" indent="-457200" algn="just">
              <a:buAutoNum type="alphaUcPeriod"/>
            </a:pPr>
            <a:r>
              <a:rPr lang="en-US" sz="2500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The gross revenues which are derived from a qualifying construction project. A </a:t>
            </a:r>
            <a:r>
              <a:rPr lang="en-US" sz="2500" b="1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Qualifying Construction Project</a:t>
            </a:r>
            <a:r>
              <a:rPr lang="en-US" sz="2500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 is defined as a construction project, other than construction of residential housing, with a total construction cost of $350,000.00 or more.</a:t>
            </a:r>
            <a:r>
              <a:rPr lang="en-US" sz="2500" i="1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 [PL 23-31 §101(b)</a:t>
            </a:r>
            <a:r>
              <a:rPr lang="en-US" sz="2500" i="1" dirty="0">
                <a:solidFill>
                  <a:srgbClr val="000000"/>
                </a:solidFill>
                <a:ea typeface="+mn-lt"/>
                <a:cs typeface="+mn-lt"/>
              </a:rPr>
              <a:t>]</a:t>
            </a:r>
            <a:endParaRPr lang="en-US" sz="2500" i="1" dirty="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marL="457200" indent="-457200" algn="just">
              <a:buAutoNum type="alphaUcPeriod"/>
            </a:pPr>
            <a:endParaRPr lang="en-US" sz="2500" dirty="0">
              <a:solidFill>
                <a:srgbClr val="000000"/>
              </a:solidFill>
              <a:latin typeface="Tenorite"/>
            </a:endParaRPr>
          </a:p>
          <a:p>
            <a:pPr marL="457200" indent="-457200" algn="just">
              <a:buAutoNum type="alphaUcPeriod"/>
            </a:pPr>
            <a:r>
              <a:rPr lang="en-US" sz="2500" dirty="0">
                <a:solidFill>
                  <a:srgbClr val="000000"/>
                </a:solidFill>
                <a:latin typeface="Tenorite"/>
              </a:rPr>
              <a:t>Any and all Qualifying Construction Projects awarded or executed on or after January 16, 2025. Any non-qualifying contract prior to January 16, 2025, which </a:t>
            </a:r>
            <a:r>
              <a:rPr lang="en-US" sz="2500" b="1" dirty="0">
                <a:solidFill>
                  <a:srgbClr val="000000"/>
                </a:solidFill>
                <a:latin typeface="Tenorite"/>
              </a:rPr>
              <a:t>later met the QCP threshold ($350,000.00) due to a change order or modification on or after January 16, 2025</a:t>
            </a:r>
            <a:r>
              <a:rPr lang="en-US" sz="2500" dirty="0">
                <a:solidFill>
                  <a:srgbClr val="000000"/>
                </a:solidFill>
                <a:latin typeface="Tenorite"/>
              </a:rPr>
              <a:t>.​</a:t>
            </a:r>
            <a:r>
              <a:rPr lang="en-US" sz="2500" i="1" dirty="0">
                <a:solidFill>
                  <a:srgbClr val="000000"/>
                </a:solidFill>
                <a:latin typeface="Tenorite"/>
              </a:rPr>
              <a:t> [PL 23-31 §102 (d)]</a:t>
            </a:r>
          </a:p>
          <a:p>
            <a:pPr marL="342900" indent="-342900">
              <a:buFont typeface="+mj-lt"/>
              <a:buAutoNum type="arabicPeriod"/>
            </a:pPr>
            <a:endParaRPr lang="en-US" sz="2700" b="1" i="0" u="none" strike="noStrike" dirty="0">
              <a:solidFill>
                <a:srgbClr val="000000"/>
              </a:solidFill>
              <a:effectLst/>
              <a:latin typeface="Tenorite" panose="00000500000000000000" pitchFamily="2" charset="0"/>
            </a:endParaRPr>
          </a:p>
          <a:p>
            <a:pPr marL="0" indent="0">
              <a:buNone/>
            </a:pPr>
            <a:endParaRPr lang="en-US" sz="2700" b="1" i="0" u="none" strike="noStrike" dirty="0">
              <a:solidFill>
                <a:srgbClr val="000000"/>
              </a:solidFill>
              <a:effectLst/>
              <a:latin typeface="Tenorit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969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5A473-C204-43A4-B843-94AB8401A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DD14C34-B2DE-BC6B-DB49-873162463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505448"/>
            <a:ext cx="11520487" cy="755649"/>
          </a:xfrm>
        </p:spPr>
        <p:txBody>
          <a:bodyPr>
            <a:normAutofit/>
          </a:bodyPr>
          <a:lstStyle/>
          <a:p>
            <a:r>
              <a:rPr lang="en-US" sz="4000"/>
              <a:t>CNMI PUBLIC LAW 23-31 </a:t>
            </a:r>
            <a:r>
              <a:rPr lang="en-US" sz="4000" u="sng"/>
              <a:t>DOES NOT</a:t>
            </a:r>
            <a:r>
              <a:rPr lang="en-US" sz="4000"/>
              <a:t> APPLY TO -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8684BC-DF8E-0764-B608-2157E936B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5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B1DE728-1758-4BCA-23A8-B4697D690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7901" y="2272356"/>
            <a:ext cx="10990999" cy="41472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 algn="just">
              <a:buAutoNum type="alphaUcPeriod"/>
            </a:pPr>
            <a:r>
              <a:rPr lang="en-US" sz="250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A Qualifying Construction Project contract awarded before January 16, 2025. [§102(d)]</a:t>
            </a:r>
            <a:endParaRPr lang="en-US" sz="2500" i="1">
              <a:solidFill>
                <a:srgbClr val="000000"/>
              </a:solidFill>
              <a:latin typeface="Tenorite"/>
              <a:ea typeface="+mn-lt"/>
              <a:cs typeface="+mn-lt"/>
            </a:endParaRPr>
          </a:p>
          <a:p>
            <a:pPr marL="514350" indent="-514350" algn="just">
              <a:buAutoNum type="alphaUcPeriod"/>
            </a:pPr>
            <a:r>
              <a:rPr lang="en-US" sz="250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A Subcontractors [</a:t>
            </a:r>
            <a:r>
              <a:rPr lang="en-US" sz="2500" i="1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PL 23-31 §101(d), and §102(c)</a:t>
            </a:r>
            <a:r>
              <a:rPr lang="en-US" sz="250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]</a:t>
            </a:r>
            <a:endParaRPr lang="en-US">
              <a:ea typeface="Calibri Light"/>
              <a:cs typeface="Calibri Light"/>
            </a:endParaRPr>
          </a:p>
          <a:p>
            <a:pPr marL="514350" indent="-514350" algn="just">
              <a:buAutoNum type="alphaUcPeriod"/>
            </a:pPr>
            <a:r>
              <a:rPr lang="en-US" sz="250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Construction of Residential Housings. Residential Housing is defined as single family homes or other standalone dwellings designed for individual households. It does not include multi-family units such as apartments, condominium complexes, commercial residential developments, or other similarly shared living structures. [</a:t>
            </a:r>
            <a:r>
              <a:rPr lang="en-US" sz="2500" i="1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PL 23-31 §101(c)</a:t>
            </a:r>
            <a:r>
              <a:rPr lang="en-US" sz="250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]</a:t>
            </a:r>
            <a:endParaRPr lang="en-US"/>
          </a:p>
          <a:p>
            <a:pPr marL="0" indent="0" algn="just">
              <a:buNone/>
            </a:pPr>
            <a:endParaRPr lang="en-US">
              <a:solidFill>
                <a:srgbClr val="000000"/>
              </a:solidFill>
              <a:latin typeface="Tenorit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895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733312E-69A8-14F4-F0B0-0B7DF26020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6101" y="1153583"/>
            <a:ext cx="5000475" cy="4840817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7B133F-9798-7534-1B6A-8D7E914E8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6113" y="894009"/>
            <a:ext cx="5272764" cy="1318740"/>
          </a:xfrm>
        </p:spPr>
        <p:txBody>
          <a:bodyPr/>
          <a:lstStyle/>
          <a:p>
            <a:r>
              <a:rPr lang="en-US" sz="3500" cap="all">
                <a:solidFill>
                  <a:srgbClr val="000000"/>
                </a:solidFill>
                <a:latin typeface="Tenorite"/>
                <a:ea typeface="Calibri"/>
                <a:cs typeface="Calibri"/>
              </a:rPr>
              <a:t>Monthly filing requirements</a:t>
            </a:r>
            <a:endParaRPr lang="en-US" sz="35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6DFEE-40C7-37A6-4D4B-53D76CEC6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212750"/>
            <a:ext cx="5666509" cy="436922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 algn="just">
              <a:buAutoNum type="arabicPeriod"/>
            </a:pPr>
            <a:r>
              <a:rPr lang="en-US" sz="2200" dirty="0">
                <a:latin typeface="Tenorite"/>
                <a:ea typeface="+mn-lt"/>
                <a:cs typeface="+mn-lt"/>
              </a:rPr>
              <a:t>Applicable Tax Form – </a:t>
            </a:r>
            <a:r>
              <a:rPr lang="en-US" sz="2200" b="1" dirty="0">
                <a:latin typeface="Tenorite"/>
                <a:ea typeface="+mn-lt"/>
                <a:cs typeface="+mn-lt"/>
              </a:rPr>
              <a:t>Form OS 3500CT </a:t>
            </a:r>
            <a:br>
              <a:rPr lang="en-US" sz="2200" b="1" dirty="0">
                <a:latin typeface="Tenorite"/>
                <a:ea typeface="+mn-lt"/>
                <a:cs typeface="+mn-lt"/>
              </a:rPr>
            </a:br>
            <a:r>
              <a:rPr lang="en-US" sz="2200" dirty="0">
                <a:latin typeface="Tenorite"/>
                <a:ea typeface="+mn-lt"/>
                <a:cs typeface="+mn-lt"/>
              </a:rPr>
              <a:t>(Monthly Qualified Construction and Saipan Senatorial Construction Tax Return)</a:t>
            </a:r>
            <a:endParaRPr lang="en-US" dirty="0"/>
          </a:p>
          <a:p>
            <a:pPr marL="457200" indent="-457200" algn="just">
              <a:buAutoNum type="arabicPeriod"/>
            </a:pPr>
            <a:r>
              <a:rPr lang="en-US" sz="2200" dirty="0">
                <a:latin typeface="Tenorite"/>
                <a:ea typeface="+mn-lt"/>
                <a:cs typeface="+mn-lt"/>
              </a:rPr>
              <a:t>Filing Deadline – </a:t>
            </a:r>
            <a:r>
              <a:rPr lang="en-US" sz="2200" b="1" dirty="0">
                <a:latin typeface="Tenorite"/>
                <a:ea typeface="+mn-lt"/>
                <a:cs typeface="+mn-lt"/>
              </a:rPr>
              <a:t>on or before the last day  of the month</a:t>
            </a:r>
            <a:r>
              <a:rPr lang="en-US" sz="2200" dirty="0">
                <a:latin typeface="Tenorite"/>
                <a:ea typeface="+mn-lt"/>
                <a:cs typeface="+mn-lt"/>
              </a:rPr>
              <a:t>, following the close of each month.</a:t>
            </a:r>
          </a:p>
          <a:p>
            <a:pPr marL="457200" indent="-457200" algn="just">
              <a:buAutoNum type="arabicPeriod" startAt="3"/>
            </a:pPr>
            <a:r>
              <a:rPr lang="en-US" sz="2200" dirty="0">
                <a:latin typeface="Tenorite"/>
                <a:ea typeface="+mn-lt"/>
                <a:cs typeface="+mn-lt"/>
              </a:rPr>
              <a:t>Returns for the Months of Jan-Mar 2025</a:t>
            </a:r>
          </a:p>
          <a:p>
            <a:pPr marL="0" indent="0" algn="just">
              <a:buNone/>
            </a:pPr>
            <a:r>
              <a:rPr lang="en-US" sz="2200" dirty="0">
                <a:latin typeface="Tenorite"/>
                <a:ea typeface="+mn-lt"/>
                <a:cs typeface="+mn-lt"/>
              </a:rPr>
              <a:t>       must be filed by June 2.  Penalties and</a:t>
            </a:r>
          </a:p>
          <a:p>
            <a:pPr marL="0" indent="0" algn="just">
              <a:buNone/>
            </a:pPr>
            <a:r>
              <a:rPr lang="en-US" sz="2200" dirty="0">
                <a:latin typeface="Tenorite"/>
                <a:ea typeface="+mn-lt"/>
                <a:cs typeface="+mn-lt"/>
              </a:rPr>
              <a:t>       Interest will be imposed for these</a:t>
            </a:r>
          </a:p>
          <a:p>
            <a:pPr marL="0" indent="0" algn="just">
              <a:buNone/>
            </a:pPr>
            <a:r>
              <a:rPr lang="en-US" sz="2200" dirty="0">
                <a:latin typeface="Tenorite"/>
                <a:ea typeface="+mn-lt"/>
                <a:cs typeface="+mn-lt"/>
              </a:rPr>
              <a:t>       months if filed after June 2, 2025.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099C0-6133-64E7-BEB9-1FD1472E3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6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E123D1-6E34-71B3-80A6-1344EA494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50333" y="1153583"/>
            <a:ext cx="4995334" cy="483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70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D6D1B-D2C2-2714-37D1-36323FB58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89" y="265113"/>
            <a:ext cx="11520488" cy="631824"/>
          </a:xfrm>
        </p:spPr>
        <p:txBody>
          <a:bodyPr>
            <a:normAutofit/>
          </a:bodyPr>
          <a:lstStyle/>
          <a:p>
            <a:r>
              <a:rPr lang="en-US" sz="3500">
                <a:ea typeface="+mj-lt"/>
                <a:cs typeface="+mj-lt"/>
              </a:rPr>
              <a:t>Exercise 1:</a:t>
            </a:r>
            <a:endParaRPr lang="en-US" sz="3500" dirty="0">
              <a:ea typeface="+mj-lt"/>
              <a:cs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C3F332-84E4-2A98-3B5F-5C25B4246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7</a:t>
            </a:fld>
            <a:endParaRPr lang="en-US"/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4CCD3C62-BCA8-A37E-497A-B2F30C0CEEC8}"/>
              </a:ext>
            </a:extLst>
          </p:cNvPr>
          <p:cNvSpPr txBox="1">
            <a:spLocks/>
          </p:cNvSpPr>
          <p:nvPr/>
        </p:nvSpPr>
        <p:spPr>
          <a:xfrm>
            <a:off x="367506" y="778934"/>
            <a:ext cx="11531071" cy="581395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u="sng" cap="all" dirty="0">
              <a:solidFill>
                <a:srgbClr val="000000"/>
              </a:solidFill>
              <a:latin typeface="Tenorite"/>
            </a:endParaRP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000000"/>
                </a:solidFill>
                <a:latin typeface="Tenorite"/>
              </a:rPr>
              <a:t>Example 1: </a:t>
            </a:r>
            <a:r>
              <a:rPr lang="en-US" dirty="0">
                <a:solidFill>
                  <a:srgbClr val="000000"/>
                </a:solidFill>
                <a:latin typeface="Tenorite"/>
              </a:rPr>
              <a:t>Company A, general contractor, was awarded a contract to construct a road. Contract amount is </a:t>
            </a:r>
            <a:r>
              <a:rPr lang="en-US" b="1" dirty="0">
                <a:solidFill>
                  <a:srgbClr val="000000"/>
                </a:solidFill>
                <a:latin typeface="Tenorite"/>
              </a:rPr>
              <a:t>$1,000,000.00</a:t>
            </a:r>
            <a:r>
              <a:rPr lang="en-US" dirty="0">
                <a:solidFill>
                  <a:srgbClr val="000000"/>
                </a:solidFill>
                <a:latin typeface="Tenorite"/>
              </a:rPr>
              <a:t> executed and signed on </a:t>
            </a:r>
            <a:r>
              <a:rPr lang="en-US" u="sng" dirty="0">
                <a:solidFill>
                  <a:srgbClr val="000000"/>
                </a:solidFill>
                <a:latin typeface="Tenorite"/>
              </a:rPr>
              <a:t>January 30, 2025</a:t>
            </a:r>
            <a:r>
              <a:rPr lang="en-US" dirty="0">
                <a:solidFill>
                  <a:srgbClr val="000000"/>
                </a:solidFill>
                <a:latin typeface="Tenorite"/>
              </a:rPr>
              <a:t>. Company A subcontracted Company B for </a:t>
            </a:r>
            <a:r>
              <a:rPr lang="en-US" b="1" dirty="0">
                <a:solidFill>
                  <a:srgbClr val="000000"/>
                </a:solidFill>
                <a:latin typeface="Tenorite"/>
              </a:rPr>
              <a:t>$500,000.00</a:t>
            </a:r>
            <a:r>
              <a:rPr lang="en-US" dirty="0">
                <a:solidFill>
                  <a:srgbClr val="000000"/>
                </a:solidFill>
                <a:latin typeface="Tenorite"/>
              </a:rPr>
              <a:t>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000000"/>
                </a:solidFill>
                <a:latin typeface="Tenorite"/>
              </a:rPr>
              <a:t>Question 1: </a:t>
            </a:r>
            <a:r>
              <a:rPr lang="en-US" dirty="0">
                <a:solidFill>
                  <a:srgbClr val="000000"/>
                </a:solidFill>
                <a:latin typeface="Tenorite"/>
              </a:rPr>
              <a:t>Which contract is considered as a Qualifying Construction Project?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000000"/>
                </a:solidFill>
                <a:latin typeface="Tenorite"/>
              </a:rPr>
              <a:t>Answer (a):  Both </a:t>
            </a:r>
            <a:r>
              <a:rPr lang="en-US" dirty="0">
                <a:solidFill>
                  <a:srgbClr val="000000"/>
                </a:solidFill>
                <a:latin typeface="Tenorite"/>
              </a:rPr>
              <a:t>Company A and B are Qualifying Construction Projects.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000000"/>
                </a:solidFill>
                <a:latin typeface="Tenorite"/>
              </a:rPr>
              <a:t>Question 2 :  </a:t>
            </a:r>
            <a:r>
              <a:rPr lang="en-US" dirty="0">
                <a:solidFill>
                  <a:srgbClr val="000000"/>
                </a:solidFill>
                <a:latin typeface="Tenorite"/>
              </a:rPr>
              <a:t>Which company </a:t>
            </a:r>
            <a:r>
              <a:rPr lang="en-US">
                <a:solidFill>
                  <a:srgbClr val="000000"/>
                </a:solidFill>
                <a:latin typeface="Tenorite"/>
              </a:rPr>
              <a:t>from Ex. </a:t>
            </a:r>
            <a:r>
              <a:rPr lang="en-US" dirty="0">
                <a:solidFill>
                  <a:srgbClr val="000000"/>
                </a:solidFill>
                <a:latin typeface="Tenorite"/>
              </a:rPr>
              <a:t>1 is subject the 3% tax?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000000"/>
                </a:solidFill>
                <a:latin typeface="Tenorite"/>
              </a:rPr>
              <a:t>Answer (a)</a:t>
            </a:r>
            <a:r>
              <a:rPr lang="en-US" dirty="0">
                <a:solidFill>
                  <a:srgbClr val="000000"/>
                </a:solidFill>
                <a:latin typeface="Tenorite"/>
              </a:rPr>
              <a:t>: Company A is subject to 3% tax of the gross revenue, received or accrued, on the $1,000,000.00 because the contract cost exceeds $350,000.00 QCP threshold amount.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000000"/>
                </a:solidFill>
                <a:latin typeface="Tenorite"/>
              </a:rPr>
              <a:t>Answer (b</a:t>
            </a:r>
            <a:r>
              <a:rPr lang="en-US" dirty="0">
                <a:solidFill>
                  <a:srgbClr val="000000"/>
                </a:solidFill>
                <a:latin typeface="Tenorite"/>
              </a:rPr>
              <a:t>): Company B, subcontractor, is exempt from the 3% tax.  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endParaRPr lang="en-US" b="1" dirty="0">
              <a:solidFill>
                <a:srgbClr val="000000"/>
              </a:solidFill>
              <a:latin typeface="Tenorite"/>
            </a:endParaRP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000000"/>
                </a:solidFill>
                <a:latin typeface="Tenorite"/>
              </a:rPr>
              <a:t>Example 2:</a:t>
            </a:r>
            <a:r>
              <a:rPr lang="en-US" dirty="0">
                <a:solidFill>
                  <a:srgbClr val="000000"/>
                </a:solidFill>
                <a:latin typeface="Tenorite"/>
              </a:rPr>
              <a:t> Same facts as Example 1, except the contract was executed and signed on </a:t>
            </a:r>
            <a:r>
              <a:rPr lang="en-US" u="sng" dirty="0">
                <a:solidFill>
                  <a:srgbClr val="000000"/>
                </a:solidFill>
                <a:latin typeface="Tenorite"/>
              </a:rPr>
              <a:t>January 15, 2025</a:t>
            </a:r>
            <a:r>
              <a:rPr lang="en-US" dirty="0">
                <a:solidFill>
                  <a:srgbClr val="000000"/>
                </a:solidFill>
                <a:latin typeface="Tenorite"/>
              </a:rPr>
              <a:t>. 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000000"/>
                </a:solidFill>
                <a:latin typeface="Tenorite"/>
              </a:rPr>
              <a:t>Question 1:  </a:t>
            </a:r>
            <a:r>
              <a:rPr lang="en-US" dirty="0">
                <a:solidFill>
                  <a:srgbClr val="000000"/>
                </a:solidFill>
                <a:latin typeface="Tenorite"/>
              </a:rPr>
              <a:t>Which company from Ex. 2 is subject to the 3% tax?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000000"/>
                </a:solidFill>
                <a:latin typeface="Tenorite"/>
              </a:rPr>
              <a:t>Answer (a):  </a:t>
            </a:r>
            <a:r>
              <a:rPr lang="en-US" dirty="0">
                <a:solidFill>
                  <a:srgbClr val="000000"/>
                </a:solidFill>
                <a:latin typeface="Tenorite"/>
              </a:rPr>
              <a:t>Company A is NOT subject to 3% tax because the contract was executed before January 16, 2025.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000000"/>
                </a:solidFill>
                <a:latin typeface="Tenorite"/>
              </a:rPr>
              <a:t>Answer (b):  </a:t>
            </a:r>
            <a:r>
              <a:rPr lang="en-US" dirty="0">
                <a:solidFill>
                  <a:srgbClr val="000000"/>
                </a:solidFill>
                <a:latin typeface="Tenorite"/>
              </a:rPr>
              <a:t>Company B, subcontractor, is exempt from the 3% tax.</a:t>
            </a:r>
          </a:p>
          <a:p>
            <a:endParaRPr lang="en-US" sz="3500" u="sng" dirty="0">
              <a:solidFill>
                <a:srgbClr val="000000"/>
              </a:solidFill>
              <a:latin typeface="Tenorit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640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9D7AC0-16D3-CF26-300B-5AE1ABD4C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500" cap="all">
                <a:latin typeface="Tenorite"/>
              </a:rPr>
              <a:t>Illustration of Example 1</a:t>
            </a:r>
            <a:r>
              <a:rPr lang="en-US" sz="3500" b="0" cap="all">
                <a:latin typeface="Tenorite"/>
              </a:rPr>
              <a:t> - FACT 1</a:t>
            </a:r>
            <a:endParaRPr lang="en-US" sz="3500">
              <a:ea typeface="+mj-ea"/>
              <a:cs typeface="+mj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0C206-3FFE-2562-2CEE-62C666317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1517" y="6493933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3DC2DEF-D2FE-4B45-ABA4-9F153FD1C98A}" type="slidenum">
              <a:rPr lang="en-US" noProof="0" dirty="0" smtClean="0"/>
              <a:pPr>
                <a:spcAft>
                  <a:spcPts val="600"/>
                </a:spcAft>
              </a:pPr>
              <a:t>8</a:t>
            </a:fld>
            <a:endParaRPr lang="en-US" noProof="0">
              <a:ea typeface="Calibri Light"/>
              <a:cs typeface="Calibri Ligh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8A351E4-4154-CCA9-499E-B94619BCDE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519663"/>
              </p:ext>
            </p:extLst>
          </p:nvPr>
        </p:nvGraphicFramePr>
        <p:xfrm>
          <a:off x="908050" y="2089584"/>
          <a:ext cx="10510834" cy="26832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21726">
                  <a:extLst>
                    <a:ext uri="{9D8B030D-6E8A-4147-A177-3AD203B41FA5}">
                      <a16:colId xmlns:a16="http://schemas.microsoft.com/office/drawing/2014/main" val="962928350"/>
                    </a:ext>
                  </a:extLst>
                </a:gridCol>
                <a:gridCol w="2550690">
                  <a:extLst>
                    <a:ext uri="{9D8B030D-6E8A-4147-A177-3AD203B41FA5}">
                      <a16:colId xmlns:a16="http://schemas.microsoft.com/office/drawing/2014/main" val="157220277"/>
                    </a:ext>
                  </a:extLst>
                </a:gridCol>
                <a:gridCol w="2538418">
                  <a:extLst>
                    <a:ext uri="{9D8B030D-6E8A-4147-A177-3AD203B41FA5}">
                      <a16:colId xmlns:a16="http://schemas.microsoft.com/office/drawing/2014/main" val="3049935491"/>
                    </a:ext>
                  </a:extLst>
                </a:gridCol>
              </a:tblGrid>
              <a:tr h="686174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2500" u="none" strike="noStrike" cap="none" spc="0">
                          <a:solidFill>
                            <a:srgbClr val="FFFFFF"/>
                          </a:solidFill>
                          <a:effectLst/>
                        </a:rPr>
                        <a:t>CNMI Public Law 23-31</a:t>
                      </a:r>
                      <a:endParaRPr lang="en-US" sz="2500" cap="none" spc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577450" marR="183342" marT="183342" marB="91671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2500" u="none" strike="noStrike" cap="none" spc="0">
                          <a:solidFill>
                            <a:srgbClr val="FFFFFF"/>
                          </a:solidFill>
                          <a:effectLst/>
                        </a:rPr>
                        <a:t>Company A</a:t>
                      </a:r>
                      <a:endParaRPr lang="en-US" sz="2500" cap="none" spc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83342" marR="183342" marT="183342" marB="91671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2500" u="none" strike="noStrike" cap="none" spc="0">
                          <a:solidFill>
                            <a:srgbClr val="FFFFFF"/>
                          </a:solidFill>
                          <a:effectLst/>
                        </a:rPr>
                        <a:t>Company B</a:t>
                      </a:r>
                      <a:endParaRPr lang="en-US" sz="2500" cap="none" spc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83342" marR="183342" marT="183342" marB="91671" anchor="ctr"/>
                </a:tc>
                <a:extLst>
                  <a:ext uri="{0D108BD9-81ED-4DB2-BD59-A6C34878D82A}">
                    <a16:rowId xmlns:a16="http://schemas.microsoft.com/office/drawing/2014/main" val="2361891525"/>
                  </a:ext>
                </a:extLst>
              </a:tr>
              <a:tr h="665692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Gross Revenue, received or accrued</a:t>
                      </a:r>
                      <a:endParaRPr lang="en-US" sz="2400" cap="none" spc="0">
                        <a:solidFill>
                          <a:schemeClr val="tx1">
                            <a:lumMod val="49000"/>
                          </a:schemeClr>
                        </a:solidFill>
                        <a:effectLst/>
                      </a:endParaRPr>
                    </a:p>
                  </a:txBody>
                  <a:tcPr marL="577450" marR="183342" marT="183342" marB="91671" anchor="ctr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$1,000,000.00</a:t>
                      </a:r>
                      <a:endParaRPr lang="en-US" sz="2400" cap="none" spc="0">
                        <a:solidFill>
                          <a:schemeClr val="tx1">
                            <a:lumMod val="49000"/>
                          </a:schemeClr>
                        </a:solidFill>
                        <a:effectLst/>
                      </a:endParaRPr>
                    </a:p>
                  </a:txBody>
                  <a:tcPr marL="183342" marR="183342" marT="183342" marB="91671" anchor="ctr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$500,000</a:t>
                      </a:r>
                      <a:r>
                        <a:rPr lang="en-US" sz="2400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.00</a:t>
                      </a:r>
                    </a:p>
                  </a:txBody>
                  <a:tcPr marL="183342" marR="183342" marT="183342" marB="91671" anchor="ctr"/>
                </a:tc>
                <a:extLst>
                  <a:ext uri="{0D108BD9-81ED-4DB2-BD59-A6C34878D82A}">
                    <a16:rowId xmlns:a16="http://schemas.microsoft.com/office/drawing/2014/main" val="2541544330"/>
                  </a:ext>
                </a:extLst>
              </a:tr>
              <a:tr h="665692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Amount subject to 3% tax *</a:t>
                      </a:r>
                      <a:endParaRPr lang="en-US" sz="2400" cap="none" spc="0">
                        <a:solidFill>
                          <a:schemeClr val="tx1">
                            <a:lumMod val="49000"/>
                          </a:schemeClr>
                        </a:solidFill>
                        <a:effectLst/>
                      </a:endParaRPr>
                    </a:p>
                  </a:txBody>
                  <a:tcPr marL="577450" marR="183342" marT="183342" marB="91671" anchor="ctr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$1,000,000.00</a:t>
                      </a:r>
                      <a:endParaRPr lang="en-US" sz="2400" cap="none" spc="0">
                        <a:solidFill>
                          <a:schemeClr val="tx1">
                            <a:lumMod val="49000"/>
                          </a:schemeClr>
                        </a:solidFill>
                        <a:effectLst/>
                      </a:endParaRPr>
                    </a:p>
                  </a:txBody>
                  <a:tcPr marL="183342" marR="183342" marT="183342" marB="91671" anchor="ctr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0</a:t>
                      </a:r>
                      <a:endParaRPr lang="en-US" sz="2400" cap="none" spc="0">
                        <a:solidFill>
                          <a:schemeClr val="tx1">
                            <a:lumMod val="49000"/>
                          </a:schemeClr>
                        </a:solidFill>
                        <a:effectLst/>
                      </a:endParaRPr>
                    </a:p>
                  </a:txBody>
                  <a:tcPr marL="183342" marR="183342" marT="183342" marB="91671" anchor="ctr"/>
                </a:tc>
                <a:extLst>
                  <a:ext uri="{0D108BD9-81ED-4DB2-BD59-A6C34878D82A}">
                    <a16:rowId xmlns:a16="http://schemas.microsoft.com/office/drawing/2014/main" val="1350406342"/>
                  </a:ext>
                </a:extLst>
              </a:tr>
              <a:tr h="665692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Construction Tax at 3%</a:t>
                      </a:r>
                      <a:endParaRPr lang="en-US" sz="2400" cap="none" spc="0">
                        <a:solidFill>
                          <a:schemeClr val="tx1">
                            <a:lumMod val="49000"/>
                          </a:schemeClr>
                        </a:solidFill>
                        <a:effectLst/>
                      </a:endParaRPr>
                    </a:p>
                  </a:txBody>
                  <a:tcPr marL="577450" marR="183342" marT="183342" marB="91671" anchor="ctr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$30,000.00</a:t>
                      </a:r>
                      <a:endParaRPr lang="en-US" sz="2400" cap="none" spc="0">
                        <a:solidFill>
                          <a:schemeClr val="tx1">
                            <a:lumMod val="49000"/>
                          </a:schemeClr>
                        </a:solidFill>
                        <a:effectLst/>
                      </a:endParaRPr>
                    </a:p>
                  </a:txBody>
                  <a:tcPr marL="183342" marR="183342" marT="183342" marB="91671" anchor="ctr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2400" u="none" strike="noStrike" cap="none" spc="0">
                          <a:solidFill>
                            <a:schemeClr val="tx1">
                              <a:lumMod val="49000"/>
                            </a:schemeClr>
                          </a:solidFill>
                          <a:effectLst/>
                        </a:rPr>
                        <a:t>0</a:t>
                      </a:r>
                      <a:endParaRPr lang="en-US" sz="2400" cap="none" spc="0">
                        <a:solidFill>
                          <a:schemeClr val="tx1">
                            <a:lumMod val="49000"/>
                          </a:schemeClr>
                        </a:solidFill>
                        <a:effectLst/>
                      </a:endParaRPr>
                    </a:p>
                  </a:txBody>
                  <a:tcPr marL="183342" marR="183342" marT="183342" marB="91671" anchor="ctr"/>
                </a:tc>
                <a:extLst>
                  <a:ext uri="{0D108BD9-81ED-4DB2-BD59-A6C34878D82A}">
                    <a16:rowId xmlns:a16="http://schemas.microsoft.com/office/drawing/2014/main" val="1517540203"/>
                  </a:ext>
                </a:extLst>
              </a:tr>
            </a:tbl>
          </a:graphicData>
        </a:graphic>
      </p:graphicFrame>
      <p:sp>
        <p:nvSpPr>
          <p:cNvPr id="8" name="TextBox 8">
            <a:extLst>
              <a:ext uri="{FF2B5EF4-FFF2-40B4-BE49-F238E27FC236}">
                <a16:creationId xmlns:a16="http://schemas.microsoft.com/office/drawing/2014/main" id="{A800FB27-70F2-814A-0E7A-801DDF67F93E}"/>
              </a:ext>
            </a:extLst>
          </p:cNvPr>
          <p:cNvSpPr txBox="1"/>
          <p:nvPr/>
        </p:nvSpPr>
        <p:spPr>
          <a:xfrm>
            <a:off x="793779" y="4999179"/>
            <a:ext cx="5108203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1">
                <a:solidFill>
                  <a:schemeClr val="bg1"/>
                </a:solidFill>
                <a:ea typeface="+mn-lt"/>
                <a:cs typeface="+mn-lt"/>
              </a:rPr>
              <a:t>*Assuming the whole contract amount was fully</a:t>
            </a:r>
            <a:endParaRPr lang="en-US" sz="2000" b="1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sz="2000" b="1" i="1">
                <a:solidFill>
                  <a:schemeClr val="bg1"/>
                </a:solidFill>
                <a:ea typeface="+mn-lt"/>
                <a:cs typeface="+mn-lt"/>
              </a:rPr>
              <a:t> received/accrued by the end of the year</a:t>
            </a:r>
            <a:endParaRPr lang="en-US" sz="2000" b="1">
              <a:solidFill>
                <a:schemeClr val="bg1"/>
              </a:solidFill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668450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524FC-014D-82B8-2810-4B344011B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D6572-540D-35BC-8641-9E1F01CFB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610657"/>
          </a:xfrm>
        </p:spPr>
        <p:txBody>
          <a:bodyPr>
            <a:noAutofit/>
          </a:bodyPr>
          <a:lstStyle/>
          <a:p>
            <a:r>
              <a:rPr lang="en-US" sz="3500" cap="all" dirty="0">
                <a:ea typeface="+mj-lt"/>
                <a:cs typeface="+mj-lt"/>
              </a:rPr>
              <a:t>Exercise  2</a:t>
            </a:r>
            <a:endParaRPr lang="en-US" sz="35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A57B92-F099-7551-51BF-4C03AF70C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9</a:t>
            </a:fld>
            <a:endParaRPr lang="en-US"/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499D474D-4660-E8F9-96FA-31C3C60CABC1}"/>
              </a:ext>
            </a:extLst>
          </p:cNvPr>
          <p:cNvSpPr txBox="1">
            <a:spLocks/>
          </p:cNvSpPr>
          <p:nvPr/>
        </p:nvSpPr>
        <p:spPr>
          <a:xfrm>
            <a:off x="367506" y="778934"/>
            <a:ext cx="11531071" cy="581395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b="1" u="sng" cap="all" dirty="0">
              <a:solidFill>
                <a:srgbClr val="000000"/>
              </a:solidFill>
              <a:latin typeface="Tenorite Display"/>
            </a:endParaRP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Example 3:</a:t>
            </a:r>
            <a:r>
              <a:rPr lang="en-US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   Company C, general contractor has 3 different construction projects executed on different dates.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Project 1 cost at $250,000.00 contract executed on January 31, 2025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Project 2 cost at $350,000.00 contract executed on December 31, 2024 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Project 3 cost at $450,000.00 contract executed on February 28, 2025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endParaRPr lang="en-US" dirty="0">
              <a:solidFill>
                <a:srgbClr val="000000"/>
              </a:solidFill>
              <a:latin typeface="Tenorite"/>
              <a:ea typeface="+mn-lt"/>
              <a:cs typeface="+mn-lt"/>
            </a:endParaRP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Question 1: </a:t>
            </a:r>
            <a:r>
              <a:rPr lang="en-US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Which Project in Ex:3 is considered a Qualifying Construction Project (QCP)?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Answer: </a:t>
            </a:r>
            <a:r>
              <a:rPr lang="en-US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Project 2 and 3 are considered as Qualifying Construction Projects because they both meet the QCP threshold ($350,000.00). Project 1 is not a QCP because the contract amount does not meet the QCP threshold ($350,000.00).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endParaRPr lang="en-US" dirty="0">
              <a:solidFill>
                <a:srgbClr val="000000"/>
              </a:solidFill>
              <a:latin typeface="Tenorite"/>
              <a:ea typeface="+mn-lt"/>
              <a:cs typeface="+mn-lt"/>
            </a:endParaRP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Question 2: </a:t>
            </a:r>
            <a:r>
              <a:rPr lang="en-US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Which Project is subject to 3% tax?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Answer: </a:t>
            </a:r>
            <a:r>
              <a:rPr lang="en-US" dirty="0">
                <a:solidFill>
                  <a:srgbClr val="000000"/>
                </a:solidFill>
                <a:latin typeface="Tenorite"/>
                <a:ea typeface="+mn-lt"/>
                <a:cs typeface="+mn-lt"/>
              </a:rPr>
              <a:t>Project 3 is subject to 3% tax. Project 1 does not fall under the QCP threshold ($350,000.00) while Project 2 was executed before January 16, 2025. Therefore, both Project 1 and Project 2 are not subject to 3% tax.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endParaRPr lang="en-US" b="1" dirty="0">
              <a:solidFill>
                <a:srgbClr val="000000"/>
              </a:solidFill>
              <a:latin typeface="Tenorite"/>
            </a:endParaRPr>
          </a:p>
          <a:p>
            <a:endParaRPr lang="en-US" sz="3500" u="sng" dirty="0">
              <a:solidFill>
                <a:srgbClr val="000000"/>
              </a:solidFill>
              <a:latin typeface="Tenorit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9087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SFT_Color_1">
      <a:dk1>
        <a:srgbClr val="32363F"/>
      </a:dk1>
      <a:lt1>
        <a:sysClr val="window" lastClr="FFFFFF"/>
      </a:lt1>
      <a:dk2>
        <a:srgbClr val="313C41"/>
      </a:dk2>
      <a:lt2>
        <a:srgbClr val="FFFFFF"/>
      </a:lt2>
      <a:accent1>
        <a:srgbClr val="2C85AE"/>
      </a:accent1>
      <a:accent2>
        <a:srgbClr val="5E5CA2"/>
      </a:accent2>
      <a:accent3>
        <a:srgbClr val="5268A5"/>
      </a:accent3>
      <a:accent4>
        <a:srgbClr val="4276AA"/>
      </a:accent4>
      <a:accent5>
        <a:srgbClr val="1891AB"/>
      </a:accent5>
      <a:accent6>
        <a:srgbClr val="00A09D"/>
      </a:accent6>
      <a:hlink>
        <a:srgbClr val="2C85AE"/>
      </a:hlink>
      <a:folHlink>
        <a:srgbClr val="00A09D"/>
      </a:folHlink>
    </a:clrScheme>
    <a:fontScheme name="MSFT_Font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itle goes here" id="{A4715F0E-2373-46DF-8650-9CD6D2E73FF4}" vid="{7AE24D49-249C-4823-B15D-D301F3E6335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63e16ebe-6993-49c0-8b9b-d92bc2ab0763}" enabled="0" method="" siteId="{63e16ebe-6993-49c0-8b9b-d92bc2ab076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Classic bold block presentation</Template>
  <TotalTime>903</TotalTime>
  <Words>2706</Words>
  <Application>Microsoft Office PowerPoint</Application>
  <PresentationFormat>Widescreen</PresentationFormat>
  <Paragraphs>300</Paragraphs>
  <Slides>38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Calibri</vt:lpstr>
      <vt:lpstr>Calibri Light</vt:lpstr>
      <vt:lpstr>Segoe UI</vt:lpstr>
      <vt:lpstr>Tenorite</vt:lpstr>
      <vt:lpstr>Tenorite Display</vt:lpstr>
      <vt:lpstr>Wingdings</vt:lpstr>
      <vt:lpstr>Wingdings,Sans-Serif</vt:lpstr>
      <vt:lpstr>Office Theme</vt:lpstr>
      <vt:lpstr>CONSTRUCTION   TAX LAWS​ </vt:lpstr>
      <vt:lpstr>introduction to  public law no. 23-31​</vt:lpstr>
      <vt:lpstr>PowerPoint Presentation</vt:lpstr>
      <vt:lpstr>CNMI PUBLIC LAW 23-31 APPLIES TO -</vt:lpstr>
      <vt:lpstr>CNMI PUBLIC LAW 23-31 DOES NOT APPLY TO -</vt:lpstr>
      <vt:lpstr>Monthly filing requirements</vt:lpstr>
      <vt:lpstr>Exercise 1:</vt:lpstr>
      <vt:lpstr>Illustration of Example 1 - FACT 1</vt:lpstr>
      <vt:lpstr>Exercise  2</vt:lpstr>
      <vt:lpstr>Illustration of Exercise 2 – Quest 2</vt:lpstr>
      <vt:lpstr>Exercise 3</vt:lpstr>
      <vt:lpstr>Illustration of Exercise 3 – Ex 4</vt:lpstr>
      <vt:lpstr>PowerPoint Presentation</vt:lpstr>
      <vt:lpstr>introduction to  SAIPAN LOCAL LAW 23-24​</vt:lpstr>
      <vt:lpstr>PowerPoint Presentation</vt:lpstr>
      <vt:lpstr>SAIPAN LOCAL LAW APPLIES TO -</vt:lpstr>
      <vt:lpstr>SAIPAN LOCAL LAW DOES NOT APPLY TO -</vt:lpstr>
      <vt:lpstr>Monthly filing requirements</vt:lpstr>
      <vt:lpstr>PowerPoint Presentation</vt:lpstr>
      <vt:lpstr>Example 1</vt:lpstr>
      <vt:lpstr>Illustration of Example 1 – fact 1</vt:lpstr>
      <vt:lpstr>Example 2</vt:lpstr>
      <vt:lpstr>Illustration of Example 2 – fact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EXERCISE SCENARIO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TAKEAWAYS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Marites L. Donahue</dc:creator>
  <cp:lastModifiedBy>Marites L. Donahue</cp:lastModifiedBy>
  <cp:revision>18</cp:revision>
  <cp:lastPrinted>2025-05-12T00:10:03Z</cp:lastPrinted>
  <dcterms:created xsi:type="dcterms:W3CDTF">2025-04-03T05:57:55Z</dcterms:created>
  <dcterms:modified xsi:type="dcterms:W3CDTF">2025-05-13T05:14:05Z</dcterms:modified>
</cp:coreProperties>
</file>